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0" r:id="rId3"/>
    <p:sldId id="257" r:id="rId4"/>
    <p:sldId id="258" r:id="rId5"/>
    <p:sldId id="260" r:id="rId6"/>
    <p:sldId id="261" r:id="rId7"/>
    <p:sldId id="272" r:id="rId8"/>
    <p:sldId id="274" r:id="rId9"/>
    <p:sldId id="259" r:id="rId10"/>
    <p:sldId id="263" r:id="rId11"/>
    <p:sldId id="273" r:id="rId12"/>
    <p:sldId id="266" r:id="rId13"/>
    <p:sldId id="265" r:id="rId14"/>
    <p:sldId id="271" r:id="rId15"/>
    <p:sldId id="26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CAC9"/>
    <a:srgbClr val="8CA4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83307" autoAdjust="0"/>
  </p:normalViewPr>
  <p:slideViewPr>
    <p:cSldViewPr snapToGrid="0" showGuides="1">
      <p:cViewPr varScale="1">
        <p:scale>
          <a:sx n="71" d="100"/>
          <a:sy n="71" d="100"/>
        </p:scale>
        <p:origin x="654" y="60"/>
      </p:cViewPr>
      <p:guideLst>
        <p:guide orient="horz" pos="222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F75B5-14C3-4062-B09A-8A566B3C3CC7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E8B9D-A829-494E-BFA1-894B28EE7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143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이날 </a:t>
            </a:r>
            <a:r>
              <a:rPr lang="ko-KR" altLang="en-US" dirty="0" err="1"/>
              <a:t>어때의</a:t>
            </a:r>
            <a:r>
              <a:rPr lang="ko-KR" altLang="en-US" dirty="0"/>
              <a:t> </a:t>
            </a:r>
            <a:r>
              <a:rPr lang="en-US" altLang="ko-KR" dirty="0"/>
              <a:t>IR </a:t>
            </a:r>
            <a:r>
              <a:rPr lang="ko-KR" altLang="en-US" dirty="0"/>
              <a:t>발표를 시작하겠습니다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E8B9D-A829-494E-BFA1-894B28EE711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899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기사에 따르면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억원 수준이었던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데이팅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앱 시장 규모는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년도에는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년도의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2,000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억원으로 커지고 있음을 볼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dirty="0"/>
              <a:t>또한 상위 </a:t>
            </a:r>
            <a:r>
              <a:rPr lang="ko-KR" altLang="en-US" dirty="0" err="1"/>
              <a:t>비게임</a:t>
            </a:r>
            <a:r>
              <a:rPr lang="ko-KR" altLang="en-US" dirty="0"/>
              <a:t> 결제금액 상위 </a:t>
            </a:r>
            <a:r>
              <a:rPr lang="en-US" altLang="ko-KR" dirty="0"/>
              <a:t>5</a:t>
            </a:r>
            <a:r>
              <a:rPr lang="ko-KR" altLang="en-US" dirty="0"/>
              <a:t>개의 앱 중에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ko-KR" altLang="en-US" dirty="0" err="1"/>
              <a:t>데이팅</a:t>
            </a:r>
            <a:r>
              <a:rPr lang="ko-KR" altLang="en-US" dirty="0"/>
              <a:t> 앱이 위치하고 있는 것을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대규모의 </a:t>
            </a:r>
            <a:r>
              <a:rPr lang="ko-KR" altLang="en-US" dirty="0" err="1"/>
              <a:t>데이팅</a:t>
            </a:r>
            <a:r>
              <a:rPr lang="ko-KR" altLang="en-US" dirty="0"/>
              <a:t> 앱들과 제휴하여</a:t>
            </a:r>
            <a:r>
              <a:rPr lang="en-US" altLang="ko-KR" dirty="0"/>
              <a:t>, </a:t>
            </a:r>
            <a:r>
              <a:rPr lang="ko-KR" altLang="en-US" dirty="0"/>
              <a:t>매칭된 커플들이 </a:t>
            </a:r>
            <a:r>
              <a:rPr lang="en-US" altLang="ko-KR" dirty="0"/>
              <a:t>‘</a:t>
            </a:r>
            <a:r>
              <a:rPr lang="ko-KR" altLang="en-US" dirty="0" err="1"/>
              <a:t>이날어때</a:t>
            </a:r>
            <a:r>
              <a:rPr lang="en-US" altLang="ko-KR" dirty="0"/>
              <a:t>’</a:t>
            </a:r>
            <a:r>
              <a:rPr lang="ko-KR" altLang="en-US" dirty="0"/>
              <a:t>를 사용한다면 많은 수익이 창출될 것을 기대할 수 있습니다</a:t>
            </a:r>
            <a:r>
              <a:rPr lang="en-US" altLang="ko-KR" dirty="0"/>
              <a:t>.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E8B9D-A829-494E-BFA1-894B28EE711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719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정오의 데이트</a:t>
            </a:r>
            <a:r>
              <a:rPr lang="en-US" altLang="ko-KR" dirty="0"/>
              <a:t>, </a:t>
            </a:r>
            <a:r>
              <a:rPr lang="ko-KR" altLang="en-US" dirty="0"/>
              <a:t>아만다</a:t>
            </a:r>
            <a:r>
              <a:rPr lang="en-US" altLang="ko-KR" dirty="0"/>
              <a:t>, </a:t>
            </a:r>
            <a:r>
              <a:rPr lang="ko-KR" altLang="en-US" dirty="0" err="1"/>
              <a:t>글램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E8B9D-A829-494E-BFA1-894B28EE711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772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팀은 세 개발자로 되어있으며</a:t>
            </a:r>
            <a:r>
              <a:rPr lang="en-US" altLang="ko-KR" dirty="0"/>
              <a:t>, </a:t>
            </a:r>
            <a:r>
              <a:rPr lang="ko-KR" altLang="en-US" dirty="0"/>
              <a:t>각각 담당 업무는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개발은 </a:t>
            </a: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5</a:t>
            </a:r>
            <a:r>
              <a:rPr lang="ko-KR" altLang="en-US" dirty="0"/>
              <a:t>일 부터 진행중이고</a:t>
            </a:r>
            <a:r>
              <a:rPr lang="en-US" altLang="ko-KR" dirty="0"/>
              <a:t>, </a:t>
            </a:r>
            <a:r>
              <a:rPr lang="ko-KR" altLang="en-US" dirty="0"/>
              <a:t>현재 구체적인 기능 구현 단계에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E8B9D-A829-494E-BFA1-894B28EE711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926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궁금하신 것 질문해주세요</a:t>
            </a:r>
            <a:r>
              <a:rPr lang="en-US" altLang="ko-KR" dirty="0"/>
              <a:t>. </a:t>
            </a:r>
            <a:r>
              <a:rPr lang="ko-KR" altLang="en-US" dirty="0"/>
              <a:t>투자자님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E8B9D-A829-494E-BFA1-894B28EE711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53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 </a:t>
            </a:r>
            <a:r>
              <a:rPr lang="ko-KR" altLang="en-US" dirty="0" err="1"/>
              <a:t>읽어주기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E8B9D-A829-494E-BFA1-894B28EE711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4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비전</a:t>
            </a:r>
            <a:r>
              <a:rPr lang="en-US" altLang="ko-KR" dirty="0"/>
              <a:t>: </a:t>
            </a:r>
            <a:r>
              <a:rPr lang="ko-KR" altLang="en-US" dirty="0"/>
              <a:t>사용자들에게 편리함과 정서적 유대감을 선사한다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E8B9D-A829-494E-BFA1-894B28EE711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106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커플들이 데이트 날짜를 잡기 위해 일일이 일정을 찾아봐야 한다는 문제점을 인식하였습니다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일정을 조율하기 위한 앱들이 출시되어 있지만</a:t>
            </a:r>
            <a:r>
              <a:rPr lang="en-US" altLang="ko-KR" dirty="0"/>
              <a:t>, </a:t>
            </a:r>
            <a:r>
              <a:rPr lang="ko-KR" altLang="en-US" dirty="0"/>
              <a:t>커플들이 사용하기에는 딱딱하고</a:t>
            </a:r>
            <a:r>
              <a:rPr lang="en-US" altLang="ko-KR" dirty="0"/>
              <a:t>, </a:t>
            </a:r>
            <a:r>
              <a:rPr lang="ko-KR" altLang="en-US" dirty="0"/>
              <a:t>업무상에서 사용하기 위한 것이었습니다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커플들이 서로 가능한 날짜를 한눈에 볼 수 있는 방법은 없을까요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E8B9D-A829-494E-BFA1-894B28EE711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607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제시한 문제를 해결하기 위해서 </a:t>
            </a:r>
            <a:r>
              <a:rPr lang="en-US" altLang="ko-KR" dirty="0"/>
              <a:t>‘</a:t>
            </a:r>
            <a:r>
              <a:rPr lang="ko-KR" altLang="en-US" dirty="0" err="1"/>
              <a:t>이날어때</a:t>
            </a:r>
            <a:r>
              <a:rPr lang="en-US" altLang="ko-KR" dirty="0"/>
              <a:t>’</a:t>
            </a:r>
            <a:r>
              <a:rPr lang="ko-KR" altLang="en-US" dirty="0"/>
              <a:t>를 기획</a:t>
            </a:r>
            <a:r>
              <a:rPr lang="en-US" altLang="ko-KR" dirty="0"/>
              <a:t>, </a:t>
            </a:r>
            <a:r>
              <a:rPr lang="ko-KR" altLang="en-US" dirty="0"/>
              <a:t>제작하게 되었습니다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이날어때는</a:t>
            </a:r>
            <a:r>
              <a:rPr lang="ko-KR" altLang="en-US" dirty="0"/>
              <a:t> 달력과 하트를 사용해서 일정을 조율할 수 있는 앱입니다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로고는 달력과 하트라는 핵심 심볼들을 포함하여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E8B9D-A829-494E-BFA1-894B28EE711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177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이날어때는</a:t>
            </a:r>
            <a:r>
              <a:rPr lang="ko-KR" altLang="en-US" dirty="0"/>
              <a:t> 연인들이 가능한 날짜를 선택하여 하트를 반쪽 씩 형성하고</a:t>
            </a:r>
            <a:r>
              <a:rPr lang="en-US" altLang="ko-KR" dirty="0"/>
              <a:t>, </a:t>
            </a:r>
            <a:r>
              <a:rPr lang="ko-KR" altLang="en-US" dirty="0"/>
              <a:t>두 명이 가능한 날짜를 선택하였을 경우 채워진 하트를 보여줌으로써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가능한 날짜를 한 눈에 나타낼 수 있도록 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E8B9D-A829-494E-BFA1-894B28EE711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66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추가로 사용자가 커플인만큼</a:t>
            </a:r>
            <a:r>
              <a:rPr lang="en-US" altLang="ko-KR" dirty="0"/>
              <a:t>, </a:t>
            </a:r>
            <a:r>
              <a:rPr lang="ko-KR" altLang="en-US" dirty="0"/>
              <a:t>커플 테마에 맞는 프로필 서비스와 다이어리 서비스를 제공할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앱 시연 하기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***(</a:t>
            </a:r>
            <a:r>
              <a:rPr lang="ko-KR" altLang="en-US" dirty="0"/>
              <a:t>여기서 데모로 보여주자</a:t>
            </a:r>
            <a:r>
              <a:rPr lang="en-US" altLang="ko-KR" dirty="0"/>
              <a:t>)***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E8B9D-A829-494E-BFA1-894B28EE711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203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E8B9D-A829-494E-BFA1-894B28EE711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74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커플만을</a:t>
            </a:r>
            <a:r>
              <a:rPr lang="ko-KR" altLang="en-US" dirty="0"/>
              <a:t> 겨냥한 서비스는</a:t>
            </a:r>
            <a:r>
              <a:rPr lang="en-US" altLang="ko-KR" baseline="0" dirty="0"/>
              <a:t> </a:t>
            </a:r>
            <a:r>
              <a:rPr lang="ko-KR" altLang="en-US" dirty="0"/>
              <a:t>아니지만</a:t>
            </a:r>
            <a:r>
              <a:rPr lang="en-US" altLang="ko-KR" dirty="0"/>
              <a:t> </a:t>
            </a:r>
            <a:r>
              <a:rPr lang="ko-KR" altLang="en-US" dirty="0"/>
              <a:t>가능한 날짜를 보내고</a:t>
            </a:r>
            <a:r>
              <a:rPr lang="en-US" altLang="ko-KR" baseline="0" dirty="0"/>
              <a:t> </a:t>
            </a:r>
            <a:r>
              <a:rPr lang="ko-KR" altLang="en-US" dirty="0"/>
              <a:t>상대방도 응답하면 일정이</a:t>
            </a:r>
            <a:r>
              <a:rPr lang="en-US" altLang="ko-KR" baseline="0" dirty="0"/>
              <a:t> </a:t>
            </a:r>
            <a:r>
              <a:rPr lang="ko-KR" altLang="en-US" dirty="0"/>
              <a:t>성사된다는 점에서 비슷함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카카오에서 주목하는 만큼</a:t>
            </a:r>
            <a:r>
              <a:rPr lang="en-US" altLang="ko-KR" baseline="0" dirty="0"/>
              <a:t> </a:t>
            </a:r>
            <a:r>
              <a:rPr lang="ko-KR" altLang="en-US" dirty="0"/>
              <a:t>기대효과가 클 것으로 예상 </a:t>
            </a:r>
            <a:r>
              <a:rPr lang="en-US" altLang="ko-KR" dirty="0"/>
              <a:t>(</a:t>
            </a:r>
            <a:r>
              <a:rPr lang="ko-KR" altLang="en-US" dirty="0"/>
              <a:t>캘린더 사용하는 아이디어가 긍정적으로 보이는 효과</a:t>
            </a:r>
            <a:r>
              <a:rPr lang="en-US" altLang="ko-KR" dirty="0"/>
              <a:t>!)</a:t>
            </a:r>
          </a:p>
          <a:p>
            <a:endParaRPr lang="en-US" altLang="ko-KR" dirty="0"/>
          </a:p>
          <a:p>
            <a:r>
              <a:rPr lang="ko-KR" altLang="en-US" dirty="0" err="1"/>
              <a:t>이날어때는</a:t>
            </a:r>
            <a:r>
              <a:rPr lang="ko-KR" altLang="en-US" dirty="0"/>
              <a:t> 모두가 같이</a:t>
            </a:r>
            <a:r>
              <a:rPr lang="en-US" altLang="ko-KR" baseline="0" dirty="0"/>
              <a:t> </a:t>
            </a:r>
            <a:r>
              <a:rPr lang="ko-KR" altLang="en-US" dirty="0"/>
              <a:t>사용할 수 있다는 것이 아닌</a:t>
            </a:r>
            <a:r>
              <a:rPr lang="en-US" altLang="ko-KR" baseline="0" dirty="0"/>
              <a:t> </a:t>
            </a:r>
            <a:r>
              <a:rPr lang="ko-KR" altLang="en-US" dirty="0"/>
              <a:t>단 둘만이 사용하는 공간이라는</a:t>
            </a:r>
            <a:r>
              <a:rPr lang="en-US" altLang="ko-KR" baseline="0" dirty="0"/>
              <a:t> </a:t>
            </a:r>
            <a:r>
              <a:rPr lang="ko-KR" altLang="en-US" dirty="0"/>
              <a:t>점을 내세울 것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F41F10-DD30-4D2E-86EC-4ABBEB598D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358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EEDD59-44B4-4A29-A65A-1BEDB84D7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2860F1-FFDF-473A-9278-744120C69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329F39-C4C3-4D2E-8CD1-91DB53450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B6A4-10C1-445E-A9AD-637C7B058327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BAA18C-30C6-4373-AFC1-93164D81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14DEB6-2922-4546-A660-6099497A8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EB73A-365B-421A-A63A-78980F2E8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25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2E63C-9967-4BF1-B48C-0576AD6B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FF22A4-0250-4828-BEBC-156BC8676C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55484F-52B6-4C85-85C1-B3C4A5DF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B6A4-10C1-445E-A9AD-637C7B058327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04839E-2F4B-43FB-97FC-A976AA281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6AFAA1-094F-41EE-A86A-81DA6184E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EB73A-365B-421A-A63A-78980F2E8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0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1AFDC3-B9CF-432B-AEFC-7329C565AE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155251-700C-40E6-B508-79B69DD41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4DCB4E-AAD3-42B6-A84A-2D5CBACB4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B6A4-10C1-445E-A9AD-637C7B058327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4B81A7-9DC9-437F-8CDD-35338783D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CF976C-81E6-4166-93C0-41170B04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EB73A-365B-421A-A63A-78980F2E8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992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E38E7-BE68-4474-AC84-7D4D20A5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470EC0-C385-4B36-BE92-A1D04E1D1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F76E26-1978-40A0-80C9-4482EDCAB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B6A4-10C1-445E-A9AD-637C7B058327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D3FEE-7BA1-4FB3-8631-1DF8599EC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722387-218C-4E5E-BA1C-28FE040D0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EB73A-365B-421A-A63A-78980F2E8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102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A0DD7-87B7-4305-A9FE-7B11C54B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AD48D5-68B0-4B40-A8F9-A80F61AE4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FC87F5-B053-4DB7-829D-8A76A4C66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B6A4-10C1-445E-A9AD-637C7B058327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2E3929-3D4E-4231-B28B-134998274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13BCE5-957A-4185-ACFD-E1C824C0E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EB73A-365B-421A-A63A-78980F2E8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986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0412B-995E-45B9-BF74-844862F4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43AE97-720A-4B7A-80F6-FD42D4DED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588A3C-AFA7-4D8D-8063-CC5A08E187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170CF2-04C3-4000-80DD-B2013D9EE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B6A4-10C1-445E-A9AD-637C7B058327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1C37DB-F917-495C-B2E1-DFC4B0387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E3B47D-48C8-4554-916D-7C7B73B72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EB73A-365B-421A-A63A-78980F2E8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03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97461-6A3E-4C89-846F-B052D838F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FF5795-E279-48E9-808E-D22294400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779A0F-EA39-469B-B524-8EBC4A998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0E6A36-CC5E-498B-AFE2-699473D8E0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63E46B-7DD3-4AC2-8EC5-DF8D9622C6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23F782-4C0C-489A-83F8-B938A8693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B6A4-10C1-445E-A9AD-637C7B058327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56D246-AF2D-4A0E-9A79-108E86A44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0AF644-75DD-4E8C-80F8-8FD8A40A3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EB73A-365B-421A-A63A-78980F2E8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250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7870A-9E6C-4BBB-899B-043986FCE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6B9B7-05AB-40B3-9331-47BE7F39F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B6A4-10C1-445E-A9AD-637C7B058327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A7B5C2-566D-44DD-8A78-67395D136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1046C4-C572-45A0-A23E-7F2BD247B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EB73A-365B-421A-A63A-78980F2E8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62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2F5053-B397-48AC-8AE0-82226096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B6A4-10C1-445E-A9AD-637C7B058327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85BE4ED-954E-4ED8-A88C-2FAA11C5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C7F7FF-40EE-415C-8CB8-378F181CF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EB73A-365B-421A-A63A-78980F2E8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849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53576-ADA7-46A1-840B-6ECB0CADE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89E3AA-208E-4C45-95D4-ED8D40F2E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734E85-E906-4B3F-A0BA-29139710D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9FA01-D9C6-49B0-BD02-7503C6A1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B6A4-10C1-445E-A9AD-637C7B058327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5659CA-A16E-4C85-9D15-AD79AD18B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8F558C-1225-4285-9055-66CC30D4A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EB73A-365B-421A-A63A-78980F2E8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671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F6F9D-3391-494B-BBF7-A4903E785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0613AE-474E-4FED-AEC7-662C40E891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EE4714-FF4D-4382-BF19-2E5EA2BE3F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58F859-BCE0-4302-80B7-66D602D59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B6A4-10C1-445E-A9AD-637C7B058327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0F1A09-07DA-4DEC-99BA-BEE5C93ED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AE5472-49AE-46B4-95F7-04E116FB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EB73A-365B-421A-A63A-78980F2E8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426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7567DC-6D66-4381-9D91-AC085C130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189DA0-E3E7-4648-8201-11DC90408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398C92-F36B-420B-8004-69D92E63CB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EB6A4-10C1-445E-A9AD-637C7B058327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AB2EC7-56F3-4A86-B1EF-07035F379C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56BCE9-3A85-4FB6-A64A-BF367587E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EB73A-365B-421A-A63A-78980F2E8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57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9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CA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91237EE-484F-41BD-9AB1-8796C8BFA04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DX영화자막 M" panose="02020600000000000000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A6090-7BE9-466E-B6D5-A35A91FF4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7925" y="600075"/>
            <a:ext cx="5934075" cy="1914322"/>
          </a:xfrm>
        </p:spPr>
        <p:txBody>
          <a:bodyPr>
            <a:normAutofit/>
          </a:bodyPr>
          <a:lstStyle/>
          <a:p>
            <a:r>
              <a:rPr lang="ko-KR" altLang="en-US" b="1" dirty="0" err="1"/>
              <a:t>이날어때</a:t>
            </a:r>
            <a:r>
              <a:rPr lang="ko-KR" altLang="en-US" b="1" dirty="0"/>
              <a:t> </a:t>
            </a:r>
            <a:r>
              <a:rPr lang="en-US" altLang="ko-KR" b="1" dirty="0"/>
              <a:t>IR</a:t>
            </a:r>
            <a:br>
              <a:rPr lang="en-US" altLang="ko-KR" dirty="0"/>
            </a:br>
            <a:r>
              <a:rPr lang="ko-KR" altLang="en-US" dirty="0"/>
              <a:t> </a:t>
            </a:r>
          </a:p>
        </p:txBody>
      </p:sp>
      <p:pic>
        <p:nvPicPr>
          <p:cNvPr id="9" name="그림 8" descr="시계, 플레이트, 방, 그리기이(가) 표시된 사진&#10;&#10;자동 생성된 설명">
            <a:extLst>
              <a:ext uri="{FF2B5EF4-FFF2-40B4-BE49-F238E27FC236}">
                <a16:creationId xmlns:a16="http://schemas.microsoft.com/office/drawing/2014/main" id="{820E90C5-07B2-42F9-A8D3-80AA54C27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39" y="1791982"/>
            <a:ext cx="2913266" cy="4465943"/>
          </a:xfrm>
          <a:prstGeom prst="rect">
            <a:avLst/>
          </a:prstGeom>
        </p:spPr>
      </p:pic>
      <p:sp>
        <p:nvSpPr>
          <p:cNvPr id="11" name="부제목 10">
            <a:extLst>
              <a:ext uri="{FF2B5EF4-FFF2-40B4-BE49-F238E27FC236}">
                <a16:creationId xmlns:a16="http://schemas.microsoft.com/office/drawing/2014/main" id="{5C79901D-1FAC-47E1-90A6-5ACADEE554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34411" y="4694137"/>
            <a:ext cx="3248026" cy="1563788"/>
          </a:xfrm>
        </p:spPr>
        <p:txBody>
          <a:bodyPr/>
          <a:lstStyle/>
          <a:p>
            <a:pPr algn="l"/>
            <a:r>
              <a:rPr lang="en-US" altLang="ko-KR" dirty="0"/>
              <a:t>2016125088 </a:t>
            </a:r>
            <a:r>
              <a:rPr lang="ko-KR" altLang="en-US" dirty="0"/>
              <a:t>심수현</a:t>
            </a:r>
            <a:endParaRPr lang="en-US" altLang="ko-KR" dirty="0"/>
          </a:p>
          <a:p>
            <a:pPr algn="l"/>
            <a:r>
              <a:rPr lang="en-US" altLang="ko-KR" dirty="0"/>
              <a:t>2017126053 </a:t>
            </a:r>
            <a:r>
              <a:rPr lang="ko-KR" altLang="en-US" dirty="0" err="1"/>
              <a:t>성은비</a:t>
            </a:r>
            <a:r>
              <a:rPr lang="ko-KR" altLang="en-US" dirty="0"/>
              <a:t> </a:t>
            </a:r>
            <a:endParaRPr lang="en-US" altLang="ko-KR" dirty="0"/>
          </a:p>
          <a:p>
            <a:pPr algn="l"/>
            <a:r>
              <a:rPr lang="en-US" altLang="ko-KR" dirty="0"/>
              <a:t>2016125059 </a:t>
            </a:r>
            <a:r>
              <a:rPr lang="ko-KR" altLang="en-US" dirty="0"/>
              <a:t>이주형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833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7618BB9-833D-4FFF-9906-D1B37B461295}"/>
              </a:ext>
            </a:extLst>
          </p:cNvPr>
          <p:cNvSpPr/>
          <p:nvPr/>
        </p:nvSpPr>
        <p:spPr>
          <a:xfrm>
            <a:off x="0" y="331258"/>
            <a:ext cx="12192000" cy="1325563"/>
          </a:xfrm>
          <a:prstGeom prst="rect">
            <a:avLst/>
          </a:prstGeom>
          <a:solidFill>
            <a:srgbClr val="F7C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DX영화자막 M" panose="02020600000000000000" pitchFamily="18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9D0A5C-B20C-4C45-9A83-20BD0A5BE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89" y="331257"/>
            <a:ext cx="10515600" cy="1325563"/>
          </a:xfrm>
        </p:spPr>
        <p:txBody>
          <a:bodyPr/>
          <a:lstStyle/>
          <a:p>
            <a:r>
              <a:rPr lang="ko-KR" altLang="en-US" b="1" dirty="0"/>
              <a:t>경쟁사 분석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658" y="163185"/>
            <a:ext cx="7992557" cy="17294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874" y="1892626"/>
            <a:ext cx="8572126" cy="48500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467" y="1892626"/>
            <a:ext cx="334651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비슷한 점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가능한 날짜를 보내고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상대방도 응답하면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일정이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성사된다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기대효과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국내에서 거의 사용하는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카카오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에서 주목하는 만큼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사용도가 높을 것으로 예상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‘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이날어때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’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는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?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여러 명이 아닌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“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단 둘만이 사용하는 공간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6163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CF43B10-8C18-4547-AD35-8E0151ABB6B7}"/>
              </a:ext>
            </a:extLst>
          </p:cNvPr>
          <p:cNvSpPr/>
          <p:nvPr/>
        </p:nvSpPr>
        <p:spPr>
          <a:xfrm>
            <a:off x="-326423" y="154100"/>
            <a:ext cx="4599710" cy="901799"/>
          </a:xfrm>
          <a:prstGeom prst="rect">
            <a:avLst/>
          </a:prstGeom>
          <a:solidFill>
            <a:srgbClr val="F7C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DX영화자막 M" panose="02020600000000000000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E31A5EA-4C50-404E-ACCB-CC2DDACAD309}"/>
              </a:ext>
            </a:extLst>
          </p:cNvPr>
          <p:cNvSpPr txBox="1">
            <a:spLocks/>
          </p:cNvSpPr>
          <p:nvPr/>
        </p:nvSpPr>
        <p:spPr>
          <a:xfrm>
            <a:off x="-240636" y="74796"/>
            <a:ext cx="4738255" cy="90179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자사전략</a:t>
            </a:r>
            <a:r>
              <a:rPr lang="en-US" altLang="ko-KR" b="1" dirty="0"/>
              <a:t>_</a:t>
            </a:r>
            <a:r>
              <a:rPr lang="ko-KR" altLang="en-US" sz="3000" b="1" dirty="0"/>
              <a:t>비즈니스 모델</a:t>
            </a:r>
            <a:endParaRPr lang="ko-KR" altLang="en-US" sz="30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597F04-C068-48F1-8E5B-33E122D0D46E}"/>
              </a:ext>
            </a:extLst>
          </p:cNvPr>
          <p:cNvGrpSpPr/>
          <p:nvPr/>
        </p:nvGrpSpPr>
        <p:grpSpPr>
          <a:xfrm>
            <a:off x="4322255" y="731748"/>
            <a:ext cx="3340101" cy="1300840"/>
            <a:chOff x="3663545" y="-150520"/>
            <a:chExt cx="3340101" cy="130084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091BE3D-0986-4645-B373-9AE002DB2882}"/>
                </a:ext>
              </a:extLst>
            </p:cNvPr>
            <p:cNvSpPr/>
            <p:nvPr/>
          </p:nvSpPr>
          <p:spPr>
            <a:xfrm>
              <a:off x="3663545" y="-150520"/>
              <a:ext cx="3340101" cy="130084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사각형: 둥근 모서리 4">
              <a:extLst>
                <a:ext uri="{FF2B5EF4-FFF2-40B4-BE49-F238E27FC236}">
                  <a16:creationId xmlns:a16="http://schemas.microsoft.com/office/drawing/2014/main" id="{CEA16607-2A8D-43C6-96EA-9C647CA48FF4}"/>
                </a:ext>
              </a:extLst>
            </p:cNvPr>
            <p:cNvSpPr txBox="1"/>
            <p:nvPr/>
          </p:nvSpPr>
          <p:spPr>
            <a:xfrm>
              <a:off x="3727047" y="-87018"/>
              <a:ext cx="3213097" cy="11738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ctr" defTabSz="9334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100" b="1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&lt;</a:t>
              </a:r>
              <a:r>
                <a:rPr lang="ko-KR" altLang="en-US" sz="2000" b="1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가치제안</a:t>
              </a:r>
              <a:r>
                <a:rPr lang="en-US" altLang="ko-KR" sz="2100" b="1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&gt;</a:t>
              </a:r>
            </a:p>
            <a:p>
              <a:pPr marL="0" lvl="0" indent="0" algn="ctr" defTabSz="9334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100" b="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데이트 날짜를 잡기 편리함 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0F728FF-5B75-48F2-935A-0CE52365731A}"/>
              </a:ext>
            </a:extLst>
          </p:cNvPr>
          <p:cNvGrpSpPr/>
          <p:nvPr/>
        </p:nvGrpSpPr>
        <p:grpSpPr>
          <a:xfrm>
            <a:off x="278209" y="2524850"/>
            <a:ext cx="4075797" cy="1887400"/>
            <a:chOff x="0" y="1298642"/>
            <a:chExt cx="4075797" cy="249467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6D87BB2-7C65-4278-B0A3-72B7FB10E082}"/>
                </a:ext>
              </a:extLst>
            </p:cNvPr>
            <p:cNvSpPr/>
            <p:nvPr/>
          </p:nvSpPr>
          <p:spPr>
            <a:xfrm>
              <a:off x="0" y="1298642"/>
              <a:ext cx="4075797" cy="249467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사각형: 둥근 모서리 4">
              <a:extLst>
                <a:ext uri="{FF2B5EF4-FFF2-40B4-BE49-F238E27FC236}">
                  <a16:creationId xmlns:a16="http://schemas.microsoft.com/office/drawing/2014/main" id="{5BD0736D-FD05-46AE-A87F-335E22EF6E42}"/>
                </a:ext>
              </a:extLst>
            </p:cNvPr>
            <p:cNvSpPr txBox="1"/>
            <p:nvPr/>
          </p:nvSpPr>
          <p:spPr>
            <a:xfrm>
              <a:off x="121780" y="1420422"/>
              <a:ext cx="3832237" cy="22511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b="1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&lt;</a:t>
              </a:r>
              <a:r>
                <a:rPr lang="ko-KR" altLang="en-US" sz="2000" b="1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목표고객</a:t>
              </a:r>
              <a:r>
                <a:rPr lang="en-US" altLang="ko-KR" sz="2000" b="1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&gt;</a:t>
              </a: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300" b="1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2000" b="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일정이 많아 날짜 잡기가 어려운 직장인 커플</a:t>
              </a:r>
              <a:endParaRPr lang="en-US" altLang="ko-KR" sz="20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아기자기한 테마로 추억 간직하고 싶은 커플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EF9489-BBA5-482C-B487-F3987979B8F9}"/>
              </a:ext>
            </a:extLst>
          </p:cNvPr>
          <p:cNvGrpSpPr/>
          <p:nvPr/>
        </p:nvGrpSpPr>
        <p:grpSpPr>
          <a:xfrm>
            <a:off x="7694107" y="2524850"/>
            <a:ext cx="4244347" cy="2122624"/>
            <a:chOff x="2658308" y="1241858"/>
            <a:chExt cx="4244347" cy="286112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EE3554C-41DF-4F6E-946D-C22B92444B45}"/>
                </a:ext>
              </a:extLst>
            </p:cNvPr>
            <p:cNvSpPr/>
            <p:nvPr/>
          </p:nvSpPr>
          <p:spPr>
            <a:xfrm>
              <a:off x="2658308" y="1241858"/>
              <a:ext cx="4244347" cy="261756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사각형: 둥근 모서리 4">
              <a:extLst>
                <a:ext uri="{FF2B5EF4-FFF2-40B4-BE49-F238E27FC236}">
                  <a16:creationId xmlns:a16="http://schemas.microsoft.com/office/drawing/2014/main" id="{260BBAB2-AFA5-4A5F-917F-6EFA46FD3B3B}"/>
                </a:ext>
              </a:extLst>
            </p:cNvPr>
            <p:cNvSpPr txBox="1"/>
            <p:nvPr/>
          </p:nvSpPr>
          <p:spPr>
            <a:xfrm>
              <a:off x="2825885" y="1647455"/>
              <a:ext cx="3988789" cy="2455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marL="0" lvl="0" indent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b="1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	</a:t>
              </a:r>
              <a:r>
                <a:rPr lang="en-US" altLang="ko-KR" sz="2000" b="1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	&lt;</a:t>
              </a:r>
              <a:r>
                <a:rPr lang="ko-KR" altLang="en-US" sz="2000" b="1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수익흐름</a:t>
              </a:r>
              <a:r>
                <a:rPr lang="en-US" altLang="ko-KR" sz="2000" b="1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2000" b="1" kern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수익원</a:t>
              </a:r>
              <a:r>
                <a:rPr lang="en-US" altLang="ko-KR" sz="2000" b="1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)&gt;</a:t>
              </a:r>
              <a:endParaRPr lang="ko-KR" altLang="en-US" sz="2000" b="1" kern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28600" lvl="1" indent="-22860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ko-KR" altLang="en-US" sz="2000" b="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프리미엄 유료 서비스 </a:t>
              </a:r>
              <a:r>
                <a:rPr lang="en-US" altLang="ko-KR" sz="2000" b="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2000" b="0" kern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인앱</a:t>
              </a:r>
              <a:r>
                <a:rPr lang="ko-KR" altLang="en-US" sz="2000" b="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구매</a:t>
              </a:r>
              <a:r>
                <a:rPr lang="en-US" altLang="ko-KR" sz="2000" b="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sz="2000" b="0" kern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28600" lvl="1" indent="-22860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ko-KR" altLang="en-US" sz="2000" b="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자체 캐릭터 </a:t>
              </a:r>
              <a:r>
                <a:rPr lang="ko-KR" altLang="en-US" sz="2000" b="0" kern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굿즈</a:t>
              </a:r>
              <a:r>
                <a:rPr lang="ko-KR" altLang="en-US" sz="2000" b="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제품 판매</a:t>
              </a:r>
            </a:p>
            <a:p>
              <a:pPr marL="228600" lvl="1" indent="-22860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ko-KR" altLang="en-US" sz="2000" b="0" kern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여행앱</a:t>
              </a:r>
              <a:r>
                <a:rPr lang="en-US" altLang="ko-KR" sz="2000" b="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2000" b="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국내 축제 홍보 등의 광고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5F79EF9-54ED-47CC-9ABA-4AB022EDFB3A}"/>
              </a:ext>
            </a:extLst>
          </p:cNvPr>
          <p:cNvGrpSpPr/>
          <p:nvPr/>
        </p:nvGrpSpPr>
        <p:grpSpPr>
          <a:xfrm>
            <a:off x="4322255" y="4825413"/>
            <a:ext cx="3511117" cy="1643979"/>
            <a:chOff x="3761822" y="6352723"/>
            <a:chExt cx="3511117" cy="2277565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36828A69-EE2E-49D5-B57A-A3A447AB473B}"/>
                </a:ext>
              </a:extLst>
            </p:cNvPr>
            <p:cNvSpPr/>
            <p:nvPr/>
          </p:nvSpPr>
          <p:spPr>
            <a:xfrm>
              <a:off x="3761822" y="6352723"/>
              <a:ext cx="3511117" cy="227756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사각형: 둥근 모서리 4">
              <a:extLst>
                <a:ext uri="{FF2B5EF4-FFF2-40B4-BE49-F238E27FC236}">
                  <a16:creationId xmlns:a16="http://schemas.microsoft.com/office/drawing/2014/main" id="{858AB625-3016-4C23-B7AB-88A82CDCBA7B}"/>
                </a:ext>
              </a:extLst>
            </p:cNvPr>
            <p:cNvSpPr txBox="1"/>
            <p:nvPr/>
          </p:nvSpPr>
          <p:spPr>
            <a:xfrm>
              <a:off x="3841272" y="6529123"/>
              <a:ext cx="3288753" cy="15157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marL="0" lvl="0" indent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b="1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		</a:t>
              </a:r>
              <a:r>
                <a:rPr lang="en-US" altLang="ko-KR" sz="2000" b="1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&lt;</a:t>
              </a:r>
              <a:r>
                <a:rPr lang="ko-KR" altLang="en-US" sz="2000" b="1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핵심 활동</a:t>
              </a:r>
              <a:r>
                <a:rPr lang="en-US" altLang="ko-KR" sz="2000" b="1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&gt;</a:t>
              </a:r>
              <a:endParaRPr lang="ko-KR" altLang="en-US" sz="2000" b="1" kern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28600" lvl="1" indent="-22860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ko-KR" altLang="en-US" sz="2000" b="0" kern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데이팅</a:t>
              </a:r>
              <a:r>
                <a:rPr lang="ko-KR" altLang="en-US" sz="2000" b="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앱과 제휴 성립</a:t>
              </a:r>
              <a:r>
                <a:rPr lang="en-US" altLang="ko-KR" sz="2000" b="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2000" b="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유지</a:t>
              </a:r>
            </a:p>
            <a:p>
              <a:pPr marL="228600" lvl="1" indent="-22860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ko-KR" altLang="en-US" sz="2000" b="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온라인 마케팅 </a:t>
              </a:r>
            </a:p>
            <a:p>
              <a:pPr marL="228600" lvl="1" indent="-22860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ko-KR" altLang="en-US" sz="2000" b="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커플 이벤트 기획</a:t>
              </a:r>
            </a:p>
            <a:p>
              <a:pPr marL="114300" lvl="1" indent="-114300" algn="l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300" b="1" kern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14300" lvl="1" indent="-114300" algn="l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300" b="1" kern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29D9046-CC09-4A18-9689-48657A759254}"/>
              </a:ext>
            </a:extLst>
          </p:cNvPr>
          <p:cNvCxnSpPr>
            <a:cxnSpLocks/>
          </p:cNvCxnSpPr>
          <p:nvPr/>
        </p:nvCxnSpPr>
        <p:spPr>
          <a:xfrm flipH="1">
            <a:off x="2956142" y="1540701"/>
            <a:ext cx="1397865" cy="1076284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7215A19-200F-4194-B713-6591E2D7D74E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2834365" y="4320116"/>
            <a:ext cx="1567340" cy="1179684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F0A0ABE-2E63-4983-97C3-49A60BFDB274}"/>
              </a:ext>
            </a:extLst>
          </p:cNvPr>
          <p:cNvCxnSpPr>
            <a:cxnSpLocks/>
          </p:cNvCxnSpPr>
          <p:nvPr/>
        </p:nvCxnSpPr>
        <p:spPr>
          <a:xfrm flipH="1">
            <a:off x="7769908" y="4466781"/>
            <a:ext cx="1397865" cy="1076284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5A8DC8C-3F51-4AB8-8E4D-2B815AB6AEB0}"/>
              </a:ext>
            </a:extLst>
          </p:cNvPr>
          <p:cNvCxnSpPr>
            <a:cxnSpLocks/>
          </p:cNvCxnSpPr>
          <p:nvPr/>
        </p:nvCxnSpPr>
        <p:spPr>
          <a:xfrm flipH="1" flipV="1">
            <a:off x="7444079" y="1418402"/>
            <a:ext cx="1567340" cy="1179684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859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4C9802E-433E-4ED9-B13E-3D8FC3C68F4D}"/>
              </a:ext>
            </a:extLst>
          </p:cNvPr>
          <p:cNvSpPr/>
          <p:nvPr/>
        </p:nvSpPr>
        <p:spPr>
          <a:xfrm>
            <a:off x="599851" y="1431759"/>
            <a:ext cx="530577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대규모의 </a:t>
            </a:r>
            <a:r>
              <a:rPr lang="ko-KR" altLang="en-US" sz="25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데이팅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앱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소개팅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/>
              <a:t> 시장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FF88EA-00B4-42A5-A42A-1279A1977A5A}"/>
              </a:ext>
            </a:extLst>
          </p:cNvPr>
          <p:cNvSpPr/>
          <p:nvPr/>
        </p:nvSpPr>
        <p:spPr>
          <a:xfrm>
            <a:off x="0" y="40311"/>
            <a:ext cx="4599710" cy="901799"/>
          </a:xfrm>
          <a:prstGeom prst="rect">
            <a:avLst/>
          </a:prstGeom>
          <a:solidFill>
            <a:srgbClr val="F7C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DX영화자막 M" panose="02020600000000000000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BD5EB9B-1FC9-4C16-89DE-F514E1E6C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8858"/>
            <a:ext cx="4738255" cy="901798"/>
          </a:xfrm>
        </p:spPr>
        <p:txBody>
          <a:bodyPr/>
          <a:lstStyle/>
          <a:p>
            <a:r>
              <a:rPr lang="ko-KR" altLang="en-US" sz="3000" b="1" dirty="0"/>
              <a:t>자사전략</a:t>
            </a:r>
            <a:r>
              <a:rPr lang="en-US" altLang="ko-KR" b="1" dirty="0"/>
              <a:t>_</a:t>
            </a:r>
            <a:r>
              <a:rPr lang="ko-KR" altLang="en-US" sz="3000" b="1" dirty="0"/>
              <a:t>시장분석</a:t>
            </a:r>
            <a:endParaRPr lang="ko-KR" altLang="en-US" sz="3000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45404C51-5577-475C-BB4D-E37FD3569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53" y="2333213"/>
            <a:ext cx="3964802" cy="340670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5FF1CC-448A-492E-9ED3-089BEFE0F701}"/>
              </a:ext>
            </a:extLst>
          </p:cNvPr>
          <p:cNvSpPr/>
          <p:nvPr/>
        </p:nvSpPr>
        <p:spPr>
          <a:xfrm>
            <a:off x="773452" y="6003718"/>
            <a:ext cx="36346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err="1"/>
              <a:t>출처:서울경제</a:t>
            </a:r>
            <a:r>
              <a:rPr lang="ko-KR" altLang="en-US" sz="1000" dirty="0"/>
              <a:t> 2018-07-26</a:t>
            </a:r>
          </a:p>
          <a:p>
            <a:r>
              <a:rPr lang="ko-KR" altLang="en-US" sz="1000" dirty="0"/>
              <a:t>https://m.sedaily.com/NewsVIew/1S28HDTBEU </a:t>
            </a: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7753EDB7-13FD-49F8-8129-751ED29C1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222" y="2333214"/>
            <a:ext cx="4074746" cy="346622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A61190-C425-47E1-A43E-698DACA42F99}"/>
              </a:ext>
            </a:extLst>
          </p:cNvPr>
          <p:cNvSpPr/>
          <p:nvPr/>
        </p:nvSpPr>
        <p:spPr>
          <a:xfrm>
            <a:off x="6886222" y="1307228"/>
            <a:ext cx="53057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매칭된 커플들이 </a:t>
            </a:r>
            <a:r>
              <a:rPr lang="en-US" altLang="ko-KR" sz="2000" dirty="0"/>
              <a:t>‘</a:t>
            </a:r>
            <a:r>
              <a:rPr lang="ko-KR" altLang="en-US" sz="2000" dirty="0" err="1"/>
              <a:t>이날어때</a:t>
            </a:r>
            <a:r>
              <a:rPr lang="en-US" altLang="ko-KR" sz="2000" dirty="0"/>
              <a:t>’</a:t>
            </a:r>
            <a:r>
              <a:rPr lang="ko-KR" altLang="en-US" sz="2000" dirty="0"/>
              <a:t>를 사용한다면</a:t>
            </a:r>
            <a:r>
              <a:rPr lang="en-US" altLang="ko-KR" sz="2000" dirty="0"/>
              <a:t>, </a:t>
            </a:r>
          </a:p>
          <a:p>
            <a:r>
              <a:rPr lang="ko-KR" altLang="en-US" sz="2000" dirty="0"/>
              <a:t>많은 수익을 기대할 수 있다</a:t>
            </a:r>
            <a:r>
              <a:rPr lang="en-US" altLang="ko-KR" sz="2000" dirty="0"/>
              <a:t>.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6B7E8B6-AAC0-471E-9493-B8A7B34F4ED2}"/>
              </a:ext>
            </a:extLst>
          </p:cNvPr>
          <p:cNvSpPr/>
          <p:nvPr/>
        </p:nvSpPr>
        <p:spPr>
          <a:xfrm>
            <a:off x="5401988" y="1293258"/>
            <a:ext cx="993937" cy="674269"/>
          </a:xfrm>
          <a:prstGeom prst="rightArrow">
            <a:avLst/>
          </a:prstGeom>
          <a:solidFill>
            <a:srgbClr val="8CA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11851A7-06DF-4360-AE18-F6F87A79FFDD}"/>
              </a:ext>
            </a:extLst>
          </p:cNvPr>
          <p:cNvCxnSpPr>
            <a:cxnSpLocks/>
          </p:cNvCxnSpPr>
          <p:nvPr/>
        </p:nvCxnSpPr>
        <p:spPr>
          <a:xfrm flipV="1">
            <a:off x="3408218" y="3103418"/>
            <a:ext cx="512618" cy="16764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9019114-B76B-4E73-9E28-6B96B7AF997F}"/>
              </a:ext>
            </a:extLst>
          </p:cNvPr>
          <p:cNvSpPr/>
          <p:nvPr/>
        </p:nvSpPr>
        <p:spPr>
          <a:xfrm>
            <a:off x="6989523" y="3695178"/>
            <a:ext cx="3971445" cy="1855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798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09442-F885-4F56-AD3E-6892AD4F3A63}"/>
              </a:ext>
            </a:extLst>
          </p:cNvPr>
          <p:cNvSpPr/>
          <p:nvPr/>
        </p:nvSpPr>
        <p:spPr>
          <a:xfrm>
            <a:off x="0" y="40311"/>
            <a:ext cx="4599710" cy="901799"/>
          </a:xfrm>
          <a:prstGeom prst="rect">
            <a:avLst/>
          </a:prstGeom>
          <a:solidFill>
            <a:srgbClr val="F7C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DX영화자막 M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40C6D-C074-439C-8B52-04D5163E9361}"/>
              </a:ext>
            </a:extLst>
          </p:cNvPr>
          <p:cNvSpPr txBox="1"/>
          <p:nvPr/>
        </p:nvSpPr>
        <p:spPr>
          <a:xfrm>
            <a:off x="8553558" y="3869301"/>
            <a:ext cx="30674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커플들이 관심 있어 할 분야의 광고</a:t>
            </a:r>
            <a:endParaRPr lang="en-US" altLang="ko-KR" dirty="0"/>
          </a:p>
          <a:p>
            <a:r>
              <a:rPr lang="en-US" altLang="ko-KR" dirty="0"/>
              <a:t>(ex)</a:t>
            </a:r>
            <a:r>
              <a:rPr lang="ko-KR" altLang="en-US" dirty="0"/>
              <a:t>여행 앱</a:t>
            </a:r>
            <a:r>
              <a:rPr lang="en-US" altLang="ko-KR" dirty="0"/>
              <a:t>, </a:t>
            </a:r>
            <a:r>
              <a:rPr lang="ko-KR" altLang="en-US" dirty="0"/>
              <a:t>숙박 앱</a:t>
            </a:r>
            <a:r>
              <a:rPr lang="en-US" altLang="ko-KR" dirty="0"/>
              <a:t>, </a:t>
            </a:r>
            <a:r>
              <a:rPr lang="ko-KR" altLang="en-US" dirty="0"/>
              <a:t>국내 축제</a:t>
            </a:r>
            <a:r>
              <a:rPr lang="en-US" altLang="ko-KR" dirty="0"/>
              <a:t>)</a:t>
            </a:r>
            <a:r>
              <a:rPr lang="ko-KR" altLang="en-US" dirty="0"/>
              <a:t>의 광고로 수익창출 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개발과 인건비</a:t>
            </a:r>
            <a:r>
              <a:rPr lang="en-US" altLang="ko-KR" dirty="0"/>
              <a:t>, </a:t>
            </a:r>
            <a:r>
              <a:rPr lang="ko-KR" altLang="en-US" dirty="0"/>
              <a:t>온라인 마케팅 비용 지출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(4) </a:t>
            </a:r>
            <a:r>
              <a:rPr lang="ko-KR" altLang="en-US" b="1" dirty="0"/>
              <a:t>수익 창출</a:t>
            </a:r>
            <a:r>
              <a:rPr lang="en-US" altLang="ko-KR" b="1" dirty="0"/>
              <a:t>, </a:t>
            </a:r>
            <a:r>
              <a:rPr lang="ko-KR" altLang="en-US" b="1" dirty="0"/>
              <a:t>비용 지출</a:t>
            </a:r>
            <a:endParaRPr lang="en-US" altLang="ko-KR" b="1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6072988E-F17B-4781-AAC4-C1C57C2C7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8858"/>
            <a:ext cx="4738255" cy="901798"/>
          </a:xfrm>
        </p:spPr>
        <p:txBody>
          <a:bodyPr/>
          <a:lstStyle/>
          <a:p>
            <a:r>
              <a:rPr lang="ko-KR" altLang="en-US" sz="3000" b="1" dirty="0"/>
              <a:t>자사전략</a:t>
            </a:r>
            <a:r>
              <a:rPr lang="en-US" altLang="ko-KR" b="1" dirty="0"/>
              <a:t>_</a:t>
            </a:r>
            <a:r>
              <a:rPr lang="ko-KR" altLang="en-US" sz="3000" b="1" dirty="0"/>
              <a:t>수익모델</a:t>
            </a:r>
            <a:endParaRPr lang="ko-KR" altLang="en-US" sz="3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D1287E8-4DCB-4B60-BACE-4C42B7C75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45" y="1234529"/>
            <a:ext cx="787007" cy="8253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9E5F1C-270C-4976-9D08-09A6B11CB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879" y="1294559"/>
            <a:ext cx="795983" cy="8253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60616F7-E5AF-4537-BE22-665D623D79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203" y="2186260"/>
            <a:ext cx="849005" cy="7770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DDDE9A5-57A0-4BEB-8971-44E3DA2FF1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4468" y="2195525"/>
            <a:ext cx="825394" cy="7318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DE5FF2-0013-4F92-B34B-3C5FE4B5E32B}"/>
              </a:ext>
            </a:extLst>
          </p:cNvPr>
          <p:cNvSpPr txBox="1"/>
          <p:nvPr/>
        </p:nvSpPr>
        <p:spPr>
          <a:xfrm flipH="1">
            <a:off x="2767784" y="1294559"/>
            <a:ext cx="30074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국내 </a:t>
            </a:r>
            <a:r>
              <a:rPr lang="ko-KR" altLang="en-US" dirty="0" err="1"/>
              <a:t>데이팅</a:t>
            </a:r>
            <a:r>
              <a:rPr lang="ko-KR" altLang="en-US" dirty="0"/>
              <a:t> 앱과의 제휴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매칭된 커플에게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 err="1"/>
              <a:t>이날어때</a:t>
            </a:r>
            <a:r>
              <a:rPr lang="en-US" altLang="ko-KR" dirty="0"/>
              <a:t>’</a:t>
            </a:r>
            <a:r>
              <a:rPr lang="ko-KR" altLang="en-US" dirty="0"/>
              <a:t> 사용을 추천</a:t>
            </a:r>
            <a:r>
              <a:rPr lang="en-US" altLang="ko-KR" dirty="0"/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>
                <a:sym typeface="Wingdings" panose="05000000000000000000" pitchFamily="2" charset="2"/>
              </a:rPr>
              <a:t>(1) </a:t>
            </a:r>
            <a:r>
              <a:rPr lang="ko-KR" altLang="en-US" b="1" dirty="0">
                <a:sym typeface="Wingdings" panose="05000000000000000000" pitchFamily="2" charset="2"/>
              </a:rPr>
              <a:t>시장 진입 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61B495-228A-4ED5-8AF2-AA7627317A2F}"/>
              </a:ext>
            </a:extLst>
          </p:cNvPr>
          <p:cNvGrpSpPr/>
          <p:nvPr/>
        </p:nvGrpSpPr>
        <p:grpSpPr>
          <a:xfrm>
            <a:off x="488445" y="3743183"/>
            <a:ext cx="1268614" cy="1200329"/>
            <a:chOff x="305966" y="3663988"/>
            <a:chExt cx="1799926" cy="179992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23F9AC6-31D3-48C4-BB56-4C912FBDF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66" y="3663988"/>
              <a:ext cx="1799926" cy="1799926"/>
            </a:xfrm>
            <a:prstGeom prst="rect">
              <a:avLst/>
            </a:prstGeom>
          </p:spPr>
        </p:pic>
        <p:pic>
          <p:nvPicPr>
            <p:cNvPr id="18" name="그림 17" descr="그리기, 측정기, 시계이(가) 표시된 사진&#10;&#10;자동 생성된 설명">
              <a:extLst>
                <a:ext uri="{FF2B5EF4-FFF2-40B4-BE49-F238E27FC236}">
                  <a16:creationId xmlns:a16="http://schemas.microsoft.com/office/drawing/2014/main" id="{FEC7ADDF-6E9B-47E5-A469-B0D5A5C5A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040" y="4070528"/>
              <a:ext cx="1069508" cy="106950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FEE55C9-EB32-40F8-B62C-842BE68856E1}"/>
              </a:ext>
            </a:extLst>
          </p:cNvPr>
          <p:cNvSpPr txBox="1"/>
          <p:nvPr/>
        </p:nvSpPr>
        <p:spPr>
          <a:xfrm flipH="1">
            <a:off x="2767783" y="3869301"/>
            <a:ext cx="30074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수익원</a:t>
            </a:r>
            <a:r>
              <a:rPr lang="en-US" altLang="ko-KR" dirty="0"/>
              <a:t>2</a:t>
            </a:r>
          </a:p>
          <a:p>
            <a:r>
              <a:rPr lang="ko-KR" altLang="en-US" dirty="0"/>
              <a:t>자체 캐릭터 제작</a:t>
            </a:r>
            <a:endParaRPr lang="en-US" altLang="ko-KR" dirty="0"/>
          </a:p>
          <a:p>
            <a:r>
              <a:rPr lang="ko-KR" altLang="en-US" dirty="0" err="1"/>
              <a:t>굿즈</a:t>
            </a:r>
            <a:r>
              <a:rPr lang="en-US" altLang="ko-KR" dirty="0"/>
              <a:t>(</a:t>
            </a:r>
            <a:r>
              <a:rPr lang="ko-KR" altLang="en-US" dirty="0"/>
              <a:t>이모티콘</a:t>
            </a:r>
            <a:r>
              <a:rPr lang="en-US" altLang="ko-KR" dirty="0"/>
              <a:t>, </a:t>
            </a:r>
            <a:r>
              <a:rPr lang="ko-KR" altLang="en-US" dirty="0"/>
              <a:t>생활용품 등</a:t>
            </a:r>
            <a:r>
              <a:rPr lang="en-US" altLang="ko-KR" dirty="0"/>
              <a:t>..)</a:t>
            </a:r>
            <a:r>
              <a:rPr lang="ko-KR" altLang="en-US" dirty="0"/>
              <a:t> 판매 </a:t>
            </a:r>
            <a:r>
              <a:rPr lang="en-US" altLang="ko-KR" sz="1000" dirty="0"/>
              <a:t>(cf.</a:t>
            </a:r>
            <a:r>
              <a:rPr lang="ko-KR" altLang="en-US" sz="1000" dirty="0" err="1"/>
              <a:t>카카오프렌즈</a:t>
            </a:r>
            <a:r>
              <a:rPr lang="en-US" altLang="ko-KR" sz="1000" dirty="0"/>
              <a:t>)</a:t>
            </a:r>
          </a:p>
          <a:p>
            <a:endParaRPr lang="en-US" altLang="ko-KR" dirty="0"/>
          </a:p>
          <a:p>
            <a:r>
              <a:rPr lang="en-US" altLang="ko-KR" b="1" dirty="0"/>
              <a:t>(3)</a:t>
            </a:r>
            <a:r>
              <a:rPr lang="ko-KR" altLang="en-US" b="1" dirty="0"/>
              <a:t> 수익 창출</a:t>
            </a:r>
            <a:r>
              <a:rPr lang="en-US" altLang="ko-KR" b="1" dirty="0"/>
              <a:t> </a:t>
            </a:r>
          </a:p>
          <a:p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3F1BD45-557D-4FD4-8983-6A070DC6A9C7}"/>
              </a:ext>
            </a:extLst>
          </p:cNvPr>
          <p:cNvGrpSpPr/>
          <p:nvPr/>
        </p:nvGrpSpPr>
        <p:grpSpPr>
          <a:xfrm>
            <a:off x="432669" y="4943512"/>
            <a:ext cx="1268614" cy="1268614"/>
            <a:chOff x="221857" y="5008149"/>
            <a:chExt cx="1268614" cy="126861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F64563E-3182-4494-9228-DA9B9DBE5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857" y="5008149"/>
              <a:ext cx="1268614" cy="1268614"/>
            </a:xfrm>
            <a:prstGeom prst="rect">
              <a:avLst/>
            </a:prstGeom>
          </p:spPr>
        </p:pic>
        <p:pic>
          <p:nvPicPr>
            <p:cNvPr id="26" name="그림 25" descr="그리기, 측정기, 시계이(가) 표시된 사진&#10;&#10;자동 생성된 설명">
              <a:extLst>
                <a:ext uri="{FF2B5EF4-FFF2-40B4-BE49-F238E27FC236}">
                  <a16:creationId xmlns:a16="http://schemas.microsoft.com/office/drawing/2014/main" id="{859BA871-9B16-4B22-8084-F2C9882C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633170" y="5602587"/>
              <a:ext cx="431469" cy="431469"/>
            </a:xfrm>
            <a:prstGeom prst="rect">
              <a:avLst/>
            </a:prstGeom>
          </p:spPr>
        </p:pic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5184D42-00B9-43DD-8BF0-6D27032C8B99}"/>
              </a:ext>
            </a:extLst>
          </p:cNvPr>
          <p:cNvCxnSpPr>
            <a:cxnSpLocks/>
          </p:cNvCxnSpPr>
          <p:nvPr/>
        </p:nvCxnSpPr>
        <p:spPr>
          <a:xfrm>
            <a:off x="6040589" y="40311"/>
            <a:ext cx="0" cy="6857295"/>
          </a:xfrm>
          <a:prstGeom prst="line">
            <a:avLst/>
          </a:prstGeom>
          <a:ln w="38100"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 descr="방, 시계이(가) 표시된 사진&#10;&#10;자동 생성된 설명">
            <a:extLst>
              <a:ext uri="{FF2B5EF4-FFF2-40B4-BE49-F238E27FC236}">
                <a16:creationId xmlns:a16="http://schemas.microsoft.com/office/drawing/2014/main" id="{84691C78-912E-4D46-816E-44BC3E818E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94" y="1245168"/>
            <a:ext cx="1687534" cy="167399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15B2942-9BFA-4EEB-B3A5-CBE7E7929D25}"/>
              </a:ext>
            </a:extLst>
          </p:cNvPr>
          <p:cNvSpPr txBox="1"/>
          <p:nvPr/>
        </p:nvSpPr>
        <p:spPr>
          <a:xfrm>
            <a:off x="8877861" y="1245711"/>
            <a:ext cx="27431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기본적으로 무료 앱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수익원</a:t>
            </a:r>
            <a:r>
              <a:rPr lang="en-US" altLang="ko-KR" dirty="0"/>
              <a:t>1</a:t>
            </a:r>
          </a:p>
          <a:p>
            <a:r>
              <a:rPr lang="ko-KR" altLang="en-US" dirty="0" err="1"/>
              <a:t>인앱</a:t>
            </a:r>
            <a:r>
              <a:rPr lang="ko-KR" altLang="en-US" dirty="0"/>
              <a:t> 구매를 유도하는 추가 서비스를 제공</a:t>
            </a:r>
            <a:r>
              <a:rPr lang="en-US" altLang="ko-KR" dirty="0"/>
              <a:t>(</a:t>
            </a:r>
            <a:r>
              <a:rPr lang="ko-KR" altLang="en-US" dirty="0"/>
              <a:t>기획 중 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>
                <a:sym typeface="Wingdings" panose="05000000000000000000" pitchFamily="2" charset="2"/>
              </a:rPr>
              <a:t>(2) </a:t>
            </a:r>
            <a:r>
              <a:rPr lang="ko-KR" altLang="en-US" b="1" dirty="0">
                <a:sym typeface="Wingdings" panose="05000000000000000000" pitchFamily="2" charset="2"/>
              </a:rPr>
              <a:t>서비스 제공 </a:t>
            </a:r>
            <a:endParaRPr lang="ko-KR" altLang="en-US" b="1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EB624B2-38F2-4083-AB25-0DD4504EF7C0}"/>
              </a:ext>
            </a:extLst>
          </p:cNvPr>
          <p:cNvCxnSpPr>
            <a:cxnSpLocks/>
          </p:cNvCxnSpPr>
          <p:nvPr/>
        </p:nvCxnSpPr>
        <p:spPr>
          <a:xfrm flipH="1" flipV="1">
            <a:off x="-15403" y="3532117"/>
            <a:ext cx="12207403" cy="4833"/>
          </a:xfrm>
          <a:prstGeom prst="line">
            <a:avLst/>
          </a:prstGeom>
          <a:ln w="38100"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B924D8D7-B9D0-443A-B35F-4A835DCAA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7498" y="3792031"/>
            <a:ext cx="1233173" cy="123317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D1A30A7-84EF-4C87-A15D-C198A1388F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85980" y="5280285"/>
            <a:ext cx="1169848" cy="116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38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257DD303-CC28-4695-AEE6-C2A1C2ADAF65}"/>
              </a:ext>
            </a:extLst>
          </p:cNvPr>
          <p:cNvSpPr/>
          <p:nvPr/>
        </p:nvSpPr>
        <p:spPr>
          <a:xfrm>
            <a:off x="8069147" y="2147698"/>
            <a:ext cx="2712736" cy="2608498"/>
          </a:xfrm>
          <a:prstGeom prst="ellipse">
            <a:avLst/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F26CE7A-5C82-42DF-9F5F-55B9D146F0F6}"/>
              </a:ext>
            </a:extLst>
          </p:cNvPr>
          <p:cNvSpPr/>
          <p:nvPr/>
        </p:nvSpPr>
        <p:spPr>
          <a:xfrm>
            <a:off x="4703120" y="2124751"/>
            <a:ext cx="2712736" cy="2608498"/>
          </a:xfrm>
          <a:prstGeom prst="ellipse">
            <a:avLst/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06FA622-4021-4D58-8CD6-3A70B21E9D01}"/>
              </a:ext>
            </a:extLst>
          </p:cNvPr>
          <p:cNvSpPr/>
          <p:nvPr/>
        </p:nvSpPr>
        <p:spPr>
          <a:xfrm>
            <a:off x="1342892" y="2124751"/>
            <a:ext cx="2712736" cy="2608498"/>
          </a:xfrm>
          <a:prstGeom prst="ellipse">
            <a:avLst/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7CE729-0521-4C15-A41B-095E9FACEC5F}"/>
              </a:ext>
            </a:extLst>
          </p:cNvPr>
          <p:cNvSpPr/>
          <p:nvPr/>
        </p:nvSpPr>
        <p:spPr>
          <a:xfrm>
            <a:off x="0" y="297392"/>
            <a:ext cx="12192000" cy="1325563"/>
          </a:xfrm>
          <a:prstGeom prst="rect">
            <a:avLst/>
          </a:prstGeom>
          <a:solidFill>
            <a:srgbClr val="F7C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DX영화자막 M" panose="02020600000000000000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9D0A5C-B20C-4C45-9A83-20BD0A5B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팀 구성원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3A8D19-ABC1-4FB0-B364-740CC62B6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773" y="2254910"/>
            <a:ext cx="2050974" cy="20509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CC4072-8021-4D40-AD00-18840C9AE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027" y="2290500"/>
            <a:ext cx="2050975" cy="2050975"/>
          </a:xfrm>
          <a:prstGeom prst="rect">
            <a:avLst/>
          </a:prstGeom>
        </p:spPr>
      </p:pic>
      <p:pic>
        <p:nvPicPr>
          <p:cNvPr id="12" name="그림 11" descr="셔츠이(가) 표시된 사진&#10;&#10;자동 생성된 설명">
            <a:extLst>
              <a:ext uri="{FF2B5EF4-FFF2-40B4-BE49-F238E27FC236}">
                <a16:creationId xmlns:a16="http://schemas.microsoft.com/office/drawing/2014/main" id="{FF15C129-C285-406A-B1B9-E7D76A8261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434" y="2326677"/>
            <a:ext cx="2050974" cy="20509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B8D090-7950-4AC4-A3B8-E41B708EA050}"/>
              </a:ext>
            </a:extLst>
          </p:cNvPr>
          <p:cNvSpPr txBox="1"/>
          <p:nvPr/>
        </p:nvSpPr>
        <p:spPr>
          <a:xfrm>
            <a:off x="1342892" y="5167312"/>
            <a:ext cx="2712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 err="1"/>
              <a:t>성은비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담당업무</a:t>
            </a:r>
            <a:r>
              <a:rPr lang="en-US" altLang="ko-KR" dirty="0"/>
              <a:t>: </a:t>
            </a:r>
            <a:r>
              <a:rPr lang="ko-KR" altLang="en-US" dirty="0"/>
              <a:t>안드로이드 개발</a:t>
            </a:r>
            <a:endParaRPr lang="en-US" altLang="ko-KR" dirty="0"/>
          </a:p>
          <a:p>
            <a:r>
              <a:rPr lang="en-US" altLang="ko-KR" dirty="0"/>
              <a:t>	 	 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57461B-0F62-460D-9C00-A90D4FD30F5D}"/>
              </a:ext>
            </a:extLst>
          </p:cNvPr>
          <p:cNvSpPr txBox="1"/>
          <p:nvPr/>
        </p:nvSpPr>
        <p:spPr>
          <a:xfrm>
            <a:off x="4703120" y="5198953"/>
            <a:ext cx="2712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/>
              <a:t>이주형 </a:t>
            </a:r>
            <a:endParaRPr lang="en-US" altLang="ko-KR" dirty="0"/>
          </a:p>
          <a:p>
            <a:r>
              <a:rPr lang="ko-KR" altLang="en-US" dirty="0"/>
              <a:t>담당업무</a:t>
            </a:r>
            <a:r>
              <a:rPr lang="en-US" altLang="ko-KR" dirty="0"/>
              <a:t>: </a:t>
            </a:r>
            <a:r>
              <a:rPr lang="ko-KR" altLang="en-US" dirty="0"/>
              <a:t>안드로이드 개발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	Firebase </a:t>
            </a:r>
            <a:r>
              <a:rPr lang="ko-KR" altLang="en-US" dirty="0"/>
              <a:t>구축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12B4D2-F148-403D-B9A6-D1E39C7B9C90}"/>
              </a:ext>
            </a:extLst>
          </p:cNvPr>
          <p:cNvSpPr txBox="1"/>
          <p:nvPr/>
        </p:nvSpPr>
        <p:spPr>
          <a:xfrm>
            <a:off x="8069147" y="5226384"/>
            <a:ext cx="2712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/>
              <a:t>심수현 </a:t>
            </a:r>
            <a:endParaRPr lang="en-US" altLang="ko-KR" dirty="0"/>
          </a:p>
          <a:p>
            <a:r>
              <a:rPr lang="ko-KR" altLang="en-US" dirty="0"/>
              <a:t>담당업무</a:t>
            </a:r>
            <a:r>
              <a:rPr lang="en-US" altLang="ko-KR" dirty="0"/>
              <a:t>: </a:t>
            </a:r>
            <a:r>
              <a:rPr lang="ko-KR" altLang="en-US" dirty="0"/>
              <a:t>안드로이드 개발</a:t>
            </a:r>
            <a:endParaRPr lang="en-US" altLang="ko-KR" dirty="0"/>
          </a:p>
          <a:p>
            <a:r>
              <a:rPr lang="en-US" altLang="ko-KR" dirty="0"/>
              <a:t>	 Firebase ,</a:t>
            </a:r>
            <a:r>
              <a:rPr lang="ko-KR" altLang="en-US" dirty="0"/>
              <a:t>앱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C5AEDD-A6CC-4FDC-A30D-31F5AB63C0A8}"/>
              </a:ext>
            </a:extLst>
          </p:cNvPr>
          <p:cNvSpPr txBox="1"/>
          <p:nvPr/>
        </p:nvSpPr>
        <p:spPr>
          <a:xfrm>
            <a:off x="8771529" y="6375942"/>
            <a:ext cx="335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개발기간</a:t>
            </a:r>
            <a:r>
              <a:rPr lang="en-US" altLang="ko-KR" dirty="0"/>
              <a:t>: 2019-09-05 ~</a:t>
            </a:r>
            <a:r>
              <a:rPr lang="ko-KR" altLang="en-US" dirty="0"/>
              <a:t>진행중 </a:t>
            </a:r>
          </a:p>
        </p:txBody>
      </p:sp>
    </p:spTree>
    <p:extLst>
      <p:ext uri="{BB962C8B-B14F-4D97-AF65-F5344CB8AC3E}">
        <p14:creationId xmlns:p14="http://schemas.microsoft.com/office/powerpoint/2010/main" val="90692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D0A5C-B20C-4C45-9A83-20BD0A5BE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500" y="5125583"/>
            <a:ext cx="10333973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5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감사합니다</a:t>
            </a:r>
          </a:p>
        </p:txBody>
      </p:sp>
      <p:pic>
        <p:nvPicPr>
          <p:cNvPr id="5" name="그림 4" descr="시계, 플레이트, 방, 그리기이(가) 표시된 사진&#10;&#10;자동 생성된 설명">
            <a:extLst>
              <a:ext uri="{FF2B5EF4-FFF2-40B4-BE49-F238E27FC236}">
                <a16:creationId xmlns:a16="http://schemas.microsoft.com/office/drawing/2014/main" id="{A3B42C12-3B2A-4BAE-A115-BFFC75E37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854" y="659640"/>
            <a:ext cx="2913266" cy="446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96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5D4DD5C-698F-41E1-A344-D8F02C57BE1C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7C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DX영화자막 M" panose="02020600000000000000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A6090-7BE9-466E-B6D5-A35A91FF4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170" y="385586"/>
            <a:ext cx="4771320" cy="1660322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목차</a:t>
            </a:r>
            <a:br>
              <a:rPr lang="en-US" altLang="ko-KR" dirty="0"/>
            </a:br>
            <a:r>
              <a:rPr lang="ko-KR" altLang="en-US" dirty="0"/>
              <a:t> </a:t>
            </a:r>
          </a:p>
        </p:txBody>
      </p:sp>
      <p:sp>
        <p:nvSpPr>
          <p:cNvPr id="5" name="Android">
            <a:extLst>
              <a:ext uri="{FF2B5EF4-FFF2-40B4-BE49-F238E27FC236}">
                <a16:creationId xmlns:a16="http://schemas.microsoft.com/office/drawing/2014/main" id="{AAB14FBC-E9E8-4AB5-8F9C-0F093CC9A80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093767" y="4817302"/>
            <a:ext cx="1348456" cy="1693797"/>
          </a:xfrm>
          <a:custGeom>
            <a:avLst/>
            <a:gdLst>
              <a:gd name="T0" fmla="*/ 142 w 534"/>
              <a:gd name="T1" fmla="*/ 21 h 667"/>
              <a:gd name="T2" fmla="*/ 81 w 534"/>
              <a:gd name="T3" fmla="*/ 183 h 667"/>
              <a:gd name="T4" fmla="*/ 80 w 534"/>
              <a:gd name="T5" fmla="*/ 208 h 667"/>
              <a:gd name="T6" fmla="*/ 0 w 534"/>
              <a:gd name="T7" fmla="*/ 254 h 667"/>
              <a:gd name="T8" fmla="*/ 54 w 534"/>
              <a:gd name="T9" fmla="*/ 467 h 667"/>
              <a:gd name="T10" fmla="*/ 80 w 534"/>
              <a:gd name="T11" fmla="*/ 494 h 667"/>
              <a:gd name="T12" fmla="*/ 134 w 534"/>
              <a:gd name="T13" fmla="*/ 534 h 667"/>
              <a:gd name="T14" fmla="*/ 187 w 534"/>
              <a:gd name="T15" fmla="*/ 667 h 667"/>
              <a:gd name="T16" fmla="*/ 240 w 534"/>
              <a:gd name="T17" fmla="*/ 534 h 667"/>
              <a:gd name="T18" fmla="*/ 294 w 534"/>
              <a:gd name="T19" fmla="*/ 614 h 667"/>
              <a:gd name="T20" fmla="*/ 400 w 534"/>
              <a:gd name="T21" fmla="*/ 614 h 667"/>
              <a:gd name="T22" fmla="*/ 414 w 534"/>
              <a:gd name="T23" fmla="*/ 534 h 667"/>
              <a:gd name="T24" fmla="*/ 454 w 534"/>
              <a:gd name="T25" fmla="*/ 460 h 667"/>
              <a:gd name="T26" fmla="*/ 534 w 534"/>
              <a:gd name="T27" fmla="*/ 414 h 667"/>
              <a:gd name="T28" fmla="*/ 480 w 534"/>
              <a:gd name="T29" fmla="*/ 200 h 667"/>
              <a:gd name="T30" fmla="*/ 454 w 534"/>
              <a:gd name="T31" fmla="*/ 187 h 667"/>
              <a:gd name="T32" fmla="*/ 453 w 534"/>
              <a:gd name="T33" fmla="*/ 183 h 667"/>
              <a:gd name="T34" fmla="*/ 363 w 534"/>
              <a:gd name="T35" fmla="*/ 64 h 667"/>
              <a:gd name="T36" fmla="*/ 381 w 534"/>
              <a:gd name="T37" fmla="*/ 0 h 667"/>
              <a:gd name="T38" fmla="*/ 338 w 534"/>
              <a:gd name="T39" fmla="*/ 53 h 667"/>
              <a:gd name="T40" fmla="*/ 196 w 534"/>
              <a:gd name="T41" fmla="*/ 53 h 667"/>
              <a:gd name="T42" fmla="*/ 153 w 534"/>
              <a:gd name="T43" fmla="*/ 0 h 667"/>
              <a:gd name="T44" fmla="*/ 422 w 534"/>
              <a:gd name="T45" fmla="*/ 174 h 667"/>
              <a:gd name="T46" fmla="*/ 267 w 534"/>
              <a:gd name="T47" fmla="*/ 67 h 667"/>
              <a:gd name="T48" fmla="*/ 174 w 534"/>
              <a:gd name="T49" fmla="*/ 127 h 667"/>
              <a:gd name="T50" fmla="*/ 214 w 534"/>
              <a:gd name="T51" fmla="*/ 127 h 667"/>
              <a:gd name="T52" fmla="*/ 340 w 534"/>
              <a:gd name="T53" fmla="*/ 107 h 667"/>
              <a:gd name="T54" fmla="*/ 340 w 534"/>
              <a:gd name="T55" fmla="*/ 147 h 667"/>
              <a:gd name="T56" fmla="*/ 340 w 534"/>
              <a:gd name="T57" fmla="*/ 107 h 667"/>
              <a:gd name="T58" fmla="*/ 427 w 534"/>
              <a:gd name="T59" fmla="*/ 200 h 667"/>
              <a:gd name="T60" fmla="*/ 414 w 534"/>
              <a:gd name="T61" fmla="*/ 507 h 667"/>
              <a:gd name="T62" fmla="*/ 107 w 534"/>
              <a:gd name="T63" fmla="*/ 494 h 667"/>
              <a:gd name="T64" fmla="*/ 54 w 534"/>
              <a:gd name="T65" fmla="*/ 227 h 667"/>
              <a:gd name="T66" fmla="*/ 80 w 534"/>
              <a:gd name="T67" fmla="*/ 414 h 667"/>
              <a:gd name="T68" fmla="*/ 27 w 534"/>
              <a:gd name="T69" fmla="*/ 414 h 667"/>
              <a:gd name="T70" fmla="*/ 54 w 534"/>
              <a:gd name="T71" fmla="*/ 227 h 667"/>
              <a:gd name="T72" fmla="*/ 507 w 534"/>
              <a:gd name="T73" fmla="*/ 254 h 667"/>
              <a:gd name="T74" fmla="*/ 480 w 534"/>
              <a:gd name="T75" fmla="*/ 440 h 667"/>
              <a:gd name="T76" fmla="*/ 454 w 534"/>
              <a:gd name="T77" fmla="*/ 254 h 667"/>
              <a:gd name="T78" fmla="*/ 160 w 534"/>
              <a:gd name="T79" fmla="*/ 534 h 667"/>
              <a:gd name="T80" fmla="*/ 214 w 534"/>
              <a:gd name="T81" fmla="*/ 614 h 667"/>
              <a:gd name="T82" fmla="*/ 160 w 534"/>
              <a:gd name="T83" fmla="*/ 614 h 667"/>
              <a:gd name="T84" fmla="*/ 320 w 534"/>
              <a:gd name="T85" fmla="*/ 534 h 667"/>
              <a:gd name="T86" fmla="*/ 374 w 534"/>
              <a:gd name="T87" fmla="*/ 614 h 667"/>
              <a:gd name="T88" fmla="*/ 320 w 534"/>
              <a:gd name="T89" fmla="*/ 614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34" h="667">
                <a:moveTo>
                  <a:pt x="153" y="0"/>
                </a:moveTo>
                <a:cubicBezTo>
                  <a:pt x="143" y="0"/>
                  <a:pt x="136" y="12"/>
                  <a:pt x="142" y="21"/>
                </a:cubicBezTo>
                <a:lnTo>
                  <a:pt x="171" y="64"/>
                </a:lnTo>
                <a:cubicBezTo>
                  <a:pt x="123" y="89"/>
                  <a:pt x="89" y="132"/>
                  <a:pt x="81" y="183"/>
                </a:cubicBezTo>
                <a:cubicBezTo>
                  <a:pt x="81" y="184"/>
                  <a:pt x="80" y="185"/>
                  <a:pt x="80" y="186"/>
                </a:cubicBezTo>
                <a:cubicBezTo>
                  <a:pt x="80" y="193"/>
                  <a:pt x="80" y="201"/>
                  <a:pt x="80" y="208"/>
                </a:cubicBezTo>
                <a:cubicBezTo>
                  <a:pt x="73" y="203"/>
                  <a:pt x="63" y="200"/>
                  <a:pt x="54" y="200"/>
                </a:cubicBezTo>
                <a:cubicBezTo>
                  <a:pt x="24" y="200"/>
                  <a:pt x="0" y="224"/>
                  <a:pt x="0" y="254"/>
                </a:cubicBezTo>
                <a:lnTo>
                  <a:pt x="0" y="414"/>
                </a:lnTo>
                <a:cubicBezTo>
                  <a:pt x="0" y="443"/>
                  <a:pt x="24" y="467"/>
                  <a:pt x="54" y="467"/>
                </a:cubicBezTo>
                <a:cubicBezTo>
                  <a:pt x="63" y="467"/>
                  <a:pt x="73" y="464"/>
                  <a:pt x="80" y="460"/>
                </a:cubicBezTo>
                <a:lnTo>
                  <a:pt x="80" y="494"/>
                </a:lnTo>
                <a:cubicBezTo>
                  <a:pt x="80" y="516"/>
                  <a:pt x="98" y="534"/>
                  <a:pt x="120" y="534"/>
                </a:cubicBezTo>
                <a:lnTo>
                  <a:pt x="134" y="534"/>
                </a:lnTo>
                <a:lnTo>
                  <a:pt x="134" y="614"/>
                </a:lnTo>
                <a:cubicBezTo>
                  <a:pt x="134" y="643"/>
                  <a:pt x="158" y="667"/>
                  <a:pt x="187" y="667"/>
                </a:cubicBezTo>
                <a:cubicBezTo>
                  <a:pt x="216" y="667"/>
                  <a:pt x="240" y="643"/>
                  <a:pt x="240" y="614"/>
                </a:cubicBezTo>
                <a:lnTo>
                  <a:pt x="240" y="534"/>
                </a:lnTo>
                <a:lnTo>
                  <a:pt x="294" y="534"/>
                </a:lnTo>
                <a:lnTo>
                  <a:pt x="294" y="614"/>
                </a:lnTo>
                <a:cubicBezTo>
                  <a:pt x="294" y="643"/>
                  <a:pt x="318" y="667"/>
                  <a:pt x="347" y="667"/>
                </a:cubicBezTo>
                <a:cubicBezTo>
                  <a:pt x="376" y="667"/>
                  <a:pt x="400" y="643"/>
                  <a:pt x="400" y="614"/>
                </a:cubicBezTo>
                <a:lnTo>
                  <a:pt x="400" y="534"/>
                </a:lnTo>
                <a:lnTo>
                  <a:pt x="414" y="534"/>
                </a:lnTo>
                <a:cubicBezTo>
                  <a:pt x="436" y="534"/>
                  <a:pt x="454" y="516"/>
                  <a:pt x="454" y="494"/>
                </a:cubicBezTo>
                <a:lnTo>
                  <a:pt x="454" y="460"/>
                </a:lnTo>
                <a:cubicBezTo>
                  <a:pt x="462" y="464"/>
                  <a:pt x="471" y="467"/>
                  <a:pt x="480" y="467"/>
                </a:cubicBezTo>
                <a:cubicBezTo>
                  <a:pt x="510" y="467"/>
                  <a:pt x="534" y="443"/>
                  <a:pt x="534" y="414"/>
                </a:cubicBezTo>
                <a:lnTo>
                  <a:pt x="534" y="254"/>
                </a:lnTo>
                <a:cubicBezTo>
                  <a:pt x="534" y="224"/>
                  <a:pt x="510" y="200"/>
                  <a:pt x="480" y="200"/>
                </a:cubicBezTo>
                <a:cubicBezTo>
                  <a:pt x="471" y="200"/>
                  <a:pt x="462" y="203"/>
                  <a:pt x="454" y="208"/>
                </a:cubicBezTo>
                <a:lnTo>
                  <a:pt x="454" y="187"/>
                </a:lnTo>
                <a:cubicBezTo>
                  <a:pt x="454" y="187"/>
                  <a:pt x="454" y="187"/>
                  <a:pt x="454" y="187"/>
                </a:cubicBezTo>
                <a:cubicBezTo>
                  <a:pt x="454" y="185"/>
                  <a:pt x="454" y="184"/>
                  <a:pt x="453" y="183"/>
                </a:cubicBezTo>
                <a:lnTo>
                  <a:pt x="453" y="183"/>
                </a:lnTo>
                <a:cubicBezTo>
                  <a:pt x="445" y="132"/>
                  <a:pt x="411" y="89"/>
                  <a:pt x="363" y="64"/>
                </a:cubicBezTo>
                <a:lnTo>
                  <a:pt x="392" y="21"/>
                </a:lnTo>
                <a:cubicBezTo>
                  <a:pt x="398" y="12"/>
                  <a:pt x="391" y="0"/>
                  <a:pt x="381" y="0"/>
                </a:cubicBezTo>
                <a:cubicBezTo>
                  <a:pt x="376" y="0"/>
                  <a:pt x="372" y="3"/>
                  <a:pt x="370" y="6"/>
                </a:cubicBezTo>
                <a:lnTo>
                  <a:pt x="338" y="53"/>
                </a:lnTo>
                <a:cubicBezTo>
                  <a:pt x="316" y="45"/>
                  <a:pt x="292" y="40"/>
                  <a:pt x="267" y="40"/>
                </a:cubicBezTo>
                <a:cubicBezTo>
                  <a:pt x="242" y="40"/>
                  <a:pt x="218" y="45"/>
                  <a:pt x="196" y="53"/>
                </a:cubicBezTo>
                <a:lnTo>
                  <a:pt x="164" y="6"/>
                </a:lnTo>
                <a:cubicBezTo>
                  <a:pt x="162" y="2"/>
                  <a:pt x="158" y="0"/>
                  <a:pt x="153" y="0"/>
                </a:cubicBezTo>
                <a:close/>
                <a:moveTo>
                  <a:pt x="267" y="67"/>
                </a:moveTo>
                <a:cubicBezTo>
                  <a:pt x="343" y="67"/>
                  <a:pt x="404" y="114"/>
                  <a:pt x="422" y="174"/>
                </a:cubicBezTo>
                <a:lnTo>
                  <a:pt x="113" y="174"/>
                </a:lnTo>
                <a:cubicBezTo>
                  <a:pt x="130" y="114"/>
                  <a:pt x="191" y="67"/>
                  <a:pt x="267" y="67"/>
                </a:cubicBezTo>
                <a:close/>
                <a:moveTo>
                  <a:pt x="194" y="107"/>
                </a:moveTo>
                <a:cubicBezTo>
                  <a:pt x="183" y="107"/>
                  <a:pt x="174" y="116"/>
                  <a:pt x="174" y="127"/>
                </a:cubicBezTo>
                <a:cubicBezTo>
                  <a:pt x="174" y="138"/>
                  <a:pt x="183" y="147"/>
                  <a:pt x="194" y="147"/>
                </a:cubicBezTo>
                <a:cubicBezTo>
                  <a:pt x="205" y="147"/>
                  <a:pt x="214" y="138"/>
                  <a:pt x="214" y="127"/>
                </a:cubicBezTo>
                <a:cubicBezTo>
                  <a:pt x="214" y="116"/>
                  <a:pt x="205" y="107"/>
                  <a:pt x="194" y="107"/>
                </a:cubicBezTo>
                <a:close/>
                <a:moveTo>
                  <a:pt x="340" y="107"/>
                </a:moveTo>
                <a:cubicBezTo>
                  <a:pt x="329" y="107"/>
                  <a:pt x="320" y="116"/>
                  <a:pt x="320" y="127"/>
                </a:cubicBezTo>
                <a:cubicBezTo>
                  <a:pt x="320" y="138"/>
                  <a:pt x="329" y="147"/>
                  <a:pt x="340" y="147"/>
                </a:cubicBezTo>
                <a:cubicBezTo>
                  <a:pt x="351" y="147"/>
                  <a:pt x="360" y="138"/>
                  <a:pt x="360" y="127"/>
                </a:cubicBezTo>
                <a:cubicBezTo>
                  <a:pt x="360" y="116"/>
                  <a:pt x="351" y="107"/>
                  <a:pt x="340" y="107"/>
                </a:cubicBezTo>
                <a:close/>
                <a:moveTo>
                  <a:pt x="107" y="200"/>
                </a:moveTo>
                <a:lnTo>
                  <a:pt x="427" y="200"/>
                </a:lnTo>
                <a:lnTo>
                  <a:pt x="427" y="494"/>
                </a:lnTo>
                <a:cubicBezTo>
                  <a:pt x="427" y="501"/>
                  <a:pt x="421" y="507"/>
                  <a:pt x="414" y="507"/>
                </a:cubicBezTo>
                <a:cubicBezTo>
                  <a:pt x="316" y="507"/>
                  <a:pt x="218" y="507"/>
                  <a:pt x="120" y="507"/>
                </a:cubicBezTo>
                <a:cubicBezTo>
                  <a:pt x="113" y="507"/>
                  <a:pt x="107" y="501"/>
                  <a:pt x="107" y="494"/>
                </a:cubicBezTo>
                <a:lnTo>
                  <a:pt x="107" y="200"/>
                </a:lnTo>
                <a:close/>
                <a:moveTo>
                  <a:pt x="54" y="227"/>
                </a:moveTo>
                <a:cubicBezTo>
                  <a:pt x="69" y="227"/>
                  <a:pt x="80" y="239"/>
                  <a:pt x="80" y="254"/>
                </a:cubicBezTo>
                <a:lnTo>
                  <a:pt x="80" y="414"/>
                </a:lnTo>
                <a:cubicBezTo>
                  <a:pt x="80" y="429"/>
                  <a:pt x="69" y="440"/>
                  <a:pt x="54" y="440"/>
                </a:cubicBezTo>
                <a:cubicBezTo>
                  <a:pt x="39" y="440"/>
                  <a:pt x="27" y="429"/>
                  <a:pt x="27" y="414"/>
                </a:cubicBezTo>
                <a:lnTo>
                  <a:pt x="27" y="254"/>
                </a:lnTo>
                <a:cubicBezTo>
                  <a:pt x="27" y="239"/>
                  <a:pt x="39" y="227"/>
                  <a:pt x="54" y="227"/>
                </a:cubicBezTo>
                <a:close/>
                <a:moveTo>
                  <a:pt x="480" y="227"/>
                </a:moveTo>
                <a:cubicBezTo>
                  <a:pt x="495" y="227"/>
                  <a:pt x="507" y="239"/>
                  <a:pt x="507" y="254"/>
                </a:cubicBezTo>
                <a:lnTo>
                  <a:pt x="507" y="414"/>
                </a:lnTo>
                <a:cubicBezTo>
                  <a:pt x="507" y="429"/>
                  <a:pt x="495" y="440"/>
                  <a:pt x="480" y="440"/>
                </a:cubicBezTo>
                <a:cubicBezTo>
                  <a:pt x="466" y="440"/>
                  <a:pt x="454" y="429"/>
                  <a:pt x="454" y="414"/>
                </a:cubicBezTo>
                <a:lnTo>
                  <a:pt x="454" y="254"/>
                </a:lnTo>
                <a:cubicBezTo>
                  <a:pt x="454" y="239"/>
                  <a:pt x="466" y="227"/>
                  <a:pt x="480" y="227"/>
                </a:cubicBezTo>
                <a:close/>
                <a:moveTo>
                  <a:pt x="160" y="534"/>
                </a:moveTo>
                <a:lnTo>
                  <a:pt x="214" y="534"/>
                </a:lnTo>
                <a:lnTo>
                  <a:pt x="214" y="614"/>
                </a:lnTo>
                <a:cubicBezTo>
                  <a:pt x="214" y="629"/>
                  <a:pt x="202" y="640"/>
                  <a:pt x="187" y="640"/>
                </a:cubicBezTo>
                <a:cubicBezTo>
                  <a:pt x="172" y="640"/>
                  <a:pt x="160" y="629"/>
                  <a:pt x="160" y="614"/>
                </a:cubicBezTo>
                <a:lnTo>
                  <a:pt x="160" y="534"/>
                </a:lnTo>
                <a:close/>
                <a:moveTo>
                  <a:pt x="320" y="534"/>
                </a:moveTo>
                <a:lnTo>
                  <a:pt x="374" y="534"/>
                </a:lnTo>
                <a:lnTo>
                  <a:pt x="374" y="614"/>
                </a:lnTo>
                <a:cubicBezTo>
                  <a:pt x="374" y="629"/>
                  <a:pt x="362" y="640"/>
                  <a:pt x="347" y="640"/>
                </a:cubicBezTo>
                <a:cubicBezTo>
                  <a:pt x="332" y="640"/>
                  <a:pt x="320" y="629"/>
                  <a:pt x="320" y="614"/>
                </a:cubicBezTo>
                <a:lnTo>
                  <a:pt x="320" y="534"/>
                </a:lnTo>
                <a:close/>
              </a:path>
            </a:pathLst>
          </a:custGeom>
          <a:solidFill>
            <a:srgbClr val="F7CAC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Android">
            <a:extLst>
              <a:ext uri="{FF2B5EF4-FFF2-40B4-BE49-F238E27FC236}">
                <a16:creationId xmlns:a16="http://schemas.microsoft.com/office/drawing/2014/main" id="{4FFC8E61-11A3-4FC1-86C0-8A10F2AF7B7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442223" y="4817302"/>
            <a:ext cx="1348456" cy="1693797"/>
          </a:xfrm>
          <a:custGeom>
            <a:avLst/>
            <a:gdLst>
              <a:gd name="T0" fmla="*/ 142 w 534"/>
              <a:gd name="T1" fmla="*/ 21 h 667"/>
              <a:gd name="T2" fmla="*/ 81 w 534"/>
              <a:gd name="T3" fmla="*/ 183 h 667"/>
              <a:gd name="T4" fmla="*/ 80 w 534"/>
              <a:gd name="T5" fmla="*/ 208 h 667"/>
              <a:gd name="T6" fmla="*/ 0 w 534"/>
              <a:gd name="T7" fmla="*/ 254 h 667"/>
              <a:gd name="T8" fmla="*/ 54 w 534"/>
              <a:gd name="T9" fmla="*/ 467 h 667"/>
              <a:gd name="T10" fmla="*/ 80 w 534"/>
              <a:gd name="T11" fmla="*/ 494 h 667"/>
              <a:gd name="T12" fmla="*/ 134 w 534"/>
              <a:gd name="T13" fmla="*/ 534 h 667"/>
              <a:gd name="T14" fmla="*/ 187 w 534"/>
              <a:gd name="T15" fmla="*/ 667 h 667"/>
              <a:gd name="T16" fmla="*/ 240 w 534"/>
              <a:gd name="T17" fmla="*/ 534 h 667"/>
              <a:gd name="T18" fmla="*/ 294 w 534"/>
              <a:gd name="T19" fmla="*/ 614 h 667"/>
              <a:gd name="T20" fmla="*/ 400 w 534"/>
              <a:gd name="T21" fmla="*/ 614 h 667"/>
              <a:gd name="T22" fmla="*/ 414 w 534"/>
              <a:gd name="T23" fmla="*/ 534 h 667"/>
              <a:gd name="T24" fmla="*/ 454 w 534"/>
              <a:gd name="T25" fmla="*/ 460 h 667"/>
              <a:gd name="T26" fmla="*/ 534 w 534"/>
              <a:gd name="T27" fmla="*/ 414 h 667"/>
              <a:gd name="T28" fmla="*/ 480 w 534"/>
              <a:gd name="T29" fmla="*/ 200 h 667"/>
              <a:gd name="T30" fmla="*/ 454 w 534"/>
              <a:gd name="T31" fmla="*/ 187 h 667"/>
              <a:gd name="T32" fmla="*/ 453 w 534"/>
              <a:gd name="T33" fmla="*/ 183 h 667"/>
              <a:gd name="T34" fmla="*/ 363 w 534"/>
              <a:gd name="T35" fmla="*/ 64 h 667"/>
              <a:gd name="T36" fmla="*/ 381 w 534"/>
              <a:gd name="T37" fmla="*/ 0 h 667"/>
              <a:gd name="T38" fmla="*/ 338 w 534"/>
              <a:gd name="T39" fmla="*/ 53 h 667"/>
              <a:gd name="T40" fmla="*/ 196 w 534"/>
              <a:gd name="T41" fmla="*/ 53 h 667"/>
              <a:gd name="T42" fmla="*/ 153 w 534"/>
              <a:gd name="T43" fmla="*/ 0 h 667"/>
              <a:gd name="T44" fmla="*/ 422 w 534"/>
              <a:gd name="T45" fmla="*/ 174 h 667"/>
              <a:gd name="T46" fmla="*/ 267 w 534"/>
              <a:gd name="T47" fmla="*/ 67 h 667"/>
              <a:gd name="T48" fmla="*/ 174 w 534"/>
              <a:gd name="T49" fmla="*/ 127 h 667"/>
              <a:gd name="T50" fmla="*/ 214 w 534"/>
              <a:gd name="T51" fmla="*/ 127 h 667"/>
              <a:gd name="T52" fmla="*/ 340 w 534"/>
              <a:gd name="T53" fmla="*/ 107 h 667"/>
              <a:gd name="T54" fmla="*/ 340 w 534"/>
              <a:gd name="T55" fmla="*/ 147 h 667"/>
              <a:gd name="T56" fmla="*/ 340 w 534"/>
              <a:gd name="T57" fmla="*/ 107 h 667"/>
              <a:gd name="T58" fmla="*/ 427 w 534"/>
              <a:gd name="T59" fmla="*/ 200 h 667"/>
              <a:gd name="T60" fmla="*/ 414 w 534"/>
              <a:gd name="T61" fmla="*/ 507 h 667"/>
              <a:gd name="T62" fmla="*/ 107 w 534"/>
              <a:gd name="T63" fmla="*/ 494 h 667"/>
              <a:gd name="T64" fmla="*/ 54 w 534"/>
              <a:gd name="T65" fmla="*/ 227 h 667"/>
              <a:gd name="T66" fmla="*/ 80 w 534"/>
              <a:gd name="T67" fmla="*/ 414 h 667"/>
              <a:gd name="T68" fmla="*/ 27 w 534"/>
              <a:gd name="T69" fmla="*/ 414 h 667"/>
              <a:gd name="T70" fmla="*/ 54 w 534"/>
              <a:gd name="T71" fmla="*/ 227 h 667"/>
              <a:gd name="T72" fmla="*/ 507 w 534"/>
              <a:gd name="T73" fmla="*/ 254 h 667"/>
              <a:gd name="T74" fmla="*/ 480 w 534"/>
              <a:gd name="T75" fmla="*/ 440 h 667"/>
              <a:gd name="T76" fmla="*/ 454 w 534"/>
              <a:gd name="T77" fmla="*/ 254 h 667"/>
              <a:gd name="T78" fmla="*/ 160 w 534"/>
              <a:gd name="T79" fmla="*/ 534 h 667"/>
              <a:gd name="T80" fmla="*/ 214 w 534"/>
              <a:gd name="T81" fmla="*/ 614 h 667"/>
              <a:gd name="T82" fmla="*/ 160 w 534"/>
              <a:gd name="T83" fmla="*/ 614 h 667"/>
              <a:gd name="T84" fmla="*/ 320 w 534"/>
              <a:gd name="T85" fmla="*/ 534 h 667"/>
              <a:gd name="T86" fmla="*/ 374 w 534"/>
              <a:gd name="T87" fmla="*/ 614 h 667"/>
              <a:gd name="T88" fmla="*/ 320 w 534"/>
              <a:gd name="T89" fmla="*/ 614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34" h="667">
                <a:moveTo>
                  <a:pt x="153" y="0"/>
                </a:moveTo>
                <a:cubicBezTo>
                  <a:pt x="143" y="0"/>
                  <a:pt x="136" y="12"/>
                  <a:pt x="142" y="21"/>
                </a:cubicBezTo>
                <a:lnTo>
                  <a:pt x="171" y="64"/>
                </a:lnTo>
                <a:cubicBezTo>
                  <a:pt x="123" y="89"/>
                  <a:pt x="89" y="132"/>
                  <a:pt x="81" y="183"/>
                </a:cubicBezTo>
                <a:cubicBezTo>
                  <a:pt x="81" y="184"/>
                  <a:pt x="80" y="185"/>
                  <a:pt x="80" y="186"/>
                </a:cubicBezTo>
                <a:cubicBezTo>
                  <a:pt x="80" y="193"/>
                  <a:pt x="80" y="201"/>
                  <a:pt x="80" y="208"/>
                </a:cubicBezTo>
                <a:cubicBezTo>
                  <a:pt x="73" y="203"/>
                  <a:pt x="63" y="200"/>
                  <a:pt x="54" y="200"/>
                </a:cubicBezTo>
                <a:cubicBezTo>
                  <a:pt x="24" y="200"/>
                  <a:pt x="0" y="224"/>
                  <a:pt x="0" y="254"/>
                </a:cubicBezTo>
                <a:lnTo>
                  <a:pt x="0" y="414"/>
                </a:lnTo>
                <a:cubicBezTo>
                  <a:pt x="0" y="443"/>
                  <a:pt x="24" y="467"/>
                  <a:pt x="54" y="467"/>
                </a:cubicBezTo>
                <a:cubicBezTo>
                  <a:pt x="63" y="467"/>
                  <a:pt x="73" y="464"/>
                  <a:pt x="80" y="460"/>
                </a:cubicBezTo>
                <a:lnTo>
                  <a:pt x="80" y="494"/>
                </a:lnTo>
                <a:cubicBezTo>
                  <a:pt x="80" y="516"/>
                  <a:pt x="98" y="534"/>
                  <a:pt x="120" y="534"/>
                </a:cubicBezTo>
                <a:lnTo>
                  <a:pt x="134" y="534"/>
                </a:lnTo>
                <a:lnTo>
                  <a:pt x="134" y="614"/>
                </a:lnTo>
                <a:cubicBezTo>
                  <a:pt x="134" y="643"/>
                  <a:pt x="158" y="667"/>
                  <a:pt x="187" y="667"/>
                </a:cubicBezTo>
                <a:cubicBezTo>
                  <a:pt x="216" y="667"/>
                  <a:pt x="240" y="643"/>
                  <a:pt x="240" y="614"/>
                </a:cubicBezTo>
                <a:lnTo>
                  <a:pt x="240" y="534"/>
                </a:lnTo>
                <a:lnTo>
                  <a:pt x="294" y="534"/>
                </a:lnTo>
                <a:lnTo>
                  <a:pt x="294" y="614"/>
                </a:lnTo>
                <a:cubicBezTo>
                  <a:pt x="294" y="643"/>
                  <a:pt x="318" y="667"/>
                  <a:pt x="347" y="667"/>
                </a:cubicBezTo>
                <a:cubicBezTo>
                  <a:pt x="376" y="667"/>
                  <a:pt x="400" y="643"/>
                  <a:pt x="400" y="614"/>
                </a:cubicBezTo>
                <a:lnTo>
                  <a:pt x="400" y="534"/>
                </a:lnTo>
                <a:lnTo>
                  <a:pt x="414" y="534"/>
                </a:lnTo>
                <a:cubicBezTo>
                  <a:pt x="436" y="534"/>
                  <a:pt x="454" y="516"/>
                  <a:pt x="454" y="494"/>
                </a:cubicBezTo>
                <a:lnTo>
                  <a:pt x="454" y="460"/>
                </a:lnTo>
                <a:cubicBezTo>
                  <a:pt x="462" y="464"/>
                  <a:pt x="471" y="467"/>
                  <a:pt x="480" y="467"/>
                </a:cubicBezTo>
                <a:cubicBezTo>
                  <a:pt x="510" y="467"/>
                  <a:pt x="534" y="443"/>
                  <a:pt x="534" y="414"/>
                </a:cubicBezTo>
                <a:lnTo>
                  <a:pt x="534" y="254"/>
                </a:lnTo>
                <a:cubicBezTo>
                  <a:pt x="534" y="224"/>
                  <a:pt x="510" y="200"/>
                  <a:pt x="480" y="200"/>
                </a:cubicBezTo>
                <a:cubicBezTo>
                  <a:pt x="471" y="200"/>
                  <a:pt x="462" y="203"/>
                  <a:pt x="454" y="208"/>
                </a:cubicBezTo>
                <a:lnTo>
                  <a:pt x="454" y="187"/>
                </a:lnTo>
                <a:cubicBezTo>
                  <a:pt x="454" y="187"/>
                  <a:pt x="454" y="187"/>
                  <a:pt x="454" y="187"/>
                </a:cubicBezTo>
                <a:cubicBezTo>
                  <a:pt x="454" y="185"/>
                  <a:pt x="454" y="184"/>
                  <a:pt x="453" y="183"/>
                </a:cubicBezTo>
                <a:lnTo>
                  <a:pt x="453" y="183"/>
                </a:lnTo>
                <a:cubicBezTo>
                  <a:pt x="445" y="132"/>
                  <a:pt x="411" y="89"/>
                  <a:pt x="363" y="64"/>
                </a:cubicBezTo>
                <a:lnTo>
                  <a:pt x="392" y="21"/>
                </a:lnTo>
                <a:cubicBezTo>
                  <a:pt x="398" y="12"/>
                  <a:pt x="391" y="0"/>
                  <a:pt x="381" y="0"/>
                </a:cubicBezTo>
                <a:cubicBezTo>
                  <a:pt x="376" y="0"/>
                  <a:pt x="372" y="3"/>
                  <a:pt x="370" y="6"/>
                </a:cubicBezTo>
                <a:lnTo>
                  <a:pt x="338" y="53"/>
                </a:lnTo>
                <a:cubicBezTo>
                  <a:pt x="316" y="45"/>
                  <a:pt x="292" y="40"/>
                  <a:pt x="267" y="40"/>
                </a:cubicBezTo>
                <a:cubicBezTo>
                  <a:pt x="242" y="40"/>
                  <a:pt x="218" y="45"/>
                  <a:pt x="196" y="53"/>
                </a:cubicBezTo>
                <a:lnTo>
                  <a:pt x="164" y="6"/>
                </a:lnTo>
                <a:cubicBezTo>
                  <a:pt x="162" y="2"/>
                  <a:pt x="158" y="0"/>
                  <a:pt x="153" y="0"/>
                </a:cubicBezTo>
                <a:close/>
                <a:moveTo>
                  <a:pt x="267" y="67"/>
                </a:moveTo>
                <a:cubicBezTo>
                  <a:pt x="343" y="67"/>
                  <a:pt x="404" y="114"/>
                  <a:pt x="422" y="174"/>
                </a:cubicBezTo>
                <a:lnTo>
                  <a:pt x="113" y="174"/>
                </a:lnTo>
                <a:cubicBezTo>
                  <a:pt x="130" y="114"/>
                  <a:pt x="191" y="67"/>
                  <a:pt x="267" y="67"/>
                </a:cubicBezTo>
                <a:close/>
                <a:moveTo>
                  <a:pt x="194" y="107"/>
                </a:moveTo>
                <a:cubicBezTo>
                  <a:pt x="183" y="107"/>
                  <a:pt x="174" y="116"/>
                  <a:pt x="174" y="127"/>
                </a:cubicBezTo>
                <a:cubicBezTo>
                  <a:pt x="174" y="138"/>
                  <a:pt x="183" y="147"/>
                  <a:pt x="194" y="147"/>
                </a:cubicBezTo>
                <a:cubicBezTo>
                  <a:pt x="205" y="147"/>
                  <a:pt x="214" y="138"/>
                  <a:pt x="214" y="127"/>
                </a:cubicBezTo>
                <a:cubicBezTo>
                  <a:pt x="214" y="116"/>
                  <a:pt x="205" y="107"/>
                  <a:pt x="194" y="107"/>
                </a:cubicBezTo>
                <a:close/>
                <a:moveTo>
                  <a:pt x="340" y="107"/>
                </a:moveTo>
                <a:cubicBezTo>
                  <a:pt x="329" y="107"/>
                  <a:pt x="320" y="116"/>
                  <a:pt x="320" y="127"/>
                </a:cubicBezTo>
                <a:cubicBezTo>
                  <a:pt x="320" y="138"/>
                  <a:pt x="329" y="147"/>
                  <a:pt x="340" y="147"/>
                </a:cubicBezTo>
                <a:cubicBezTo>
                  <a:pt x="351" y="147"/>
                  <a:pt x="360" y="138"/>
                  <a:pt x="360" y="127"/>
                </a:cubicBezTo>
                <a:cubicBezTo>
                  <a:pt x="360" y="116"/>
                  <a:pt x="351" y="107"/>
                  <a:pt x="340" y="107"/>
                </a:cubicBezTo>
                <a:close/>
                <a:moveTo>
                  <a:pt x="107" y="200"/>
                </a:moveTo>
                <a:lnTo>
                  <a:pt x="427" y="200"/>
                </a:lnTo>
                <a:lnTo>
                  <a:pt x="427" y="494"/>
                </a:lnTo>
                <a:cubicBezTo>
                  <a:pt x="427" y="501"/>
                  <a:pt x="421" y="507"/>
                  <a:pt x="414" y="507"/>
                </a:cubicBezTo>
                <a:cubicBezTo>
                  <a:pt x="316" y="507"/>
                  <a:pt x="218" y="507"/>
                  <a:pt x="120" y="507"/>
                </a:cubicBezTo>
                <a:cubicBezTo>
                  <a:pt x="113" y="507"/>
                  <a:pt x="107" y="501"/>
                  <a:pt x="107" y="494"/>
                </a:cubicBezTo>
                <a:lnTo>
                  <a:pt x="107" y="200"/>
                </a:lnTo>
                <a:close/>
                <a:moveTo>
                  <a:pt x="54" y="227"/>
                </a:moveTo>
                <a:cubicBezTo>
                  <a:pt x="69" y="227"/>
                  <a:pt x="80" y="239"/>
                  <a:pt x="80" y="254"/>
                </a:cubicBezTo>
                <a:lnTo>
                  <a:pt x="80" y="414"/>
                </a:lnTo>
                <a:cubicBezTo>
                  <a:pt x="80" y="429"/>
                  <a:pt x="69" y="440"/>
                  <a:pt x="54" y="440"/>
                </a:cubicBezTo>
                <a:cubicBezTo>
                  <a:pt x="39" y="440"/>
                  <a:pt x="27" y="429"/>
                  <a:pt x="27" y="414"/>
                </a:cubicBezTo>
                <a:lnTo>
                  <a:pt x="27" y="254"/>
                </a:lnTo>
                <a:cubicBezTo>
                  <a:pt x="27" y="239"/>
                  <a:pt x="39" y="227"/>
                  <a:pt x="54" y="227"/>
                </a:cubicBezTo>
                <a:close/>
                <a:moveTo>
                  <a:pt x="480" y="227"/>
                </a:moveTo>
                <a:cubicBezTo>
                  <a:pt x="495" y="227"/>
                  <a:pt x="507" y="239"/>
                  <a:pt x="507" y="254"/>
                </a:cubicBezTo>
                <a:lnTo>
                  <a:pt x="507" y="414"/>
                </a:lnTo>
                <a:cubicBezTo>
                  <a:pt x="507" y="429"/>
                  <a:pt x="495" y="440"/>
                  <a:pt x="480" y="440"/>
                </a:cubicBezTo>
                <a:cubicBezTo>
                  <a:pt x="466" y="440"/>
                  <a:pt x="454" y="429"/>
                  <a:pt x="454" y="414"/>
                </a:cubicBezTo>
                <a:lnTo>
                  <a:pt x="454" y="254"/>
                </a:lnTo>
                <a:cubicBezTo>
                  <a:pt x="454" y="239"/>
                  <a:pt x="466" y="227"/>
                  <a:pt x="480" y="227"/>
                </a:cubicBezTo>
                <a:close/>
                <a:moveTo>
                  <a:pt x="160" y="534"/>
                </a:moveTo>
                <a:lnTo>
                  <a:pt x="214" y="534"/>
                </a:lnTo>
                <a:lnTo>
                  <a:pt x="214" y="614"/>
                </a:lnTo>
                <a:cubicBezTo>
                  <a:pt x="214" y="629"/>
                  <a:pt x="202" y="640"/>
                  <a:pt x="187" y="640"/>
                </a:cubicBezTo>
                <a:cubicBezTo>
                  <a:pt x="172" y="640"/>
                  <a:pt x="160" y="629"/>
                  <a:pt x="160" y="614"/>
                </a:cubicBezTo>
                <a:lnTo>
                  <a:pt x="160" y="534"/>
                </a:lnTo>
                <a:close/>
                <a:moveTo>
                  <a:pt x="320" y="534"/>
                </a:moveTo>
                <a:lnTo>
                  <a:pt x="374" y="534"/>
                </a:lnTo>
                <a:lnTo>
                  <a:pt x="374" y="614"/>
                </a:lnTo>
                <a:cubicBezTo>
                  <a:pt x="374" y="629"/>
                  <a:pt x="362" y="640"/>
                  <a:pt x="347" y="640"/>
                </a:cubicBezTo>
                <a:cubicBezTo>
                  <a:pt x="332" y="640"/>
                  <a:pt x="320" y="629"/>
                  <a:pt x="320" y="614"/>
                </a:cubicBezTo>
                <a:lnTo>
                  <a:pt x="320" y="534"/>
                </a:lnTo>
                <a:close/>
              </a:path>
            </a:pathLst>
          </a:custGeom>
          <a:solidFill>
            <a:srgbClr val="8CA4C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하트 7">
            <a:extLst>
              <a:ext uri="{FF2B5EF4-FFF2-40B4-BE49-F238E27FC236}">
                <a16:creationId xmlns:a16="http://schemas.microsoft.com/office/drawing/2014/main" id="{FEAAA9D4-ACC6-419F-9DE4-532EDC4A9F1C}"/>
              </a:ext>
            </a:extLst>
          </p:cNvPr>
          <p:cNvSpPr/>
          <p:nvPr/>
        </p:nvSpPr>
        <p:spPr>
          <a:xfrm>
            <a:off x="10174349" y="4455072"/>
            <a:ext cx="535747" cy="476566"/>
          </a:xfrm>
          <a:prstGeom prst="heart">
            <a:avLst/>
          </a:prstGeom>
          <a:solidFill>
            <a:srgbClr val="FF6D6D"/>
          </a:solidFill>
          <a:ln w="12700" cap="flat" cmpd="sng" algn="ctr">
            <a:solidFill>
              <a:srgbClr val="FF6D6D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부제목 10">
            <a:extLst>
              <a:ext uri="{FF2B5EF4-FFF2-40B4-BE49-F238E27FC236}">
                <a16:creationId xmlns:a16="http://schemas.microsoft.com/office/drawing/2014/main" id="{7BEA5EEE-06BD-4855-BC97-F5667B2895E8}"/>
              </a:ext>
            </a:extLst>
          </p:cNvPr>
          <p:cNvSpPr txBox="1">
            <a:spLocks/>
          </p:cNvSpPr>
          <p:nvPr/>
        </p:nvSpPr>
        <p:spPr>
          <a:xfrm>
            <a:off x="1191038" y="2412019"/>
            <a:ext cx="3435584" cy="2799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ko-KR" altLang="en-US" dirty="0"/>
              <a:t>사업 개요</a:t>
            </a:r>
            <a:endParaRPr lang="en-US" altLang="ko-KR" dirty="0"/>
          </a:p>
          <a:p>
            <a:pPr marL="457200" indent="-457200" algn="l">
              <a:buFont typeface="+mj-lt"/>
              <a:buAutoNum type="arabicPeriod"/>
            </a:pPr>
            <a:r>
              <a:rPr lang="ko-KR" altLang="en-US" dirty="0"/>
              <a:t>문제인식</a:t>
            </a:r>
            <a:endParaRPr lang="en-US" altLang="ko-KR" dirty="0"/>
          </a:p>
          <a:p>
            <a:pPr marL="457200" indent="-457200" algn="l">
              <a:buFont typeface="+mj-lt"/>
              <a:buAutoNum type="arabicPeriod"/>
            </a:pPr>
            <a:r>
              <a:rPr lang="ko-KR" altLang="en-US" dirty="0"/>
              <a:t>본사 제품 및 서비스</a:t>
            </a:r>
            <a:endParaRPr lang="en-US" altLang="ko-KR" dirty="0"/>
          </a:p>
          <a:p>
            <a:pPr marL="457200" indent="-457200" algn="l">
              <a:buFont typeface="+mj-lt"/>
              <a:buAutoNum type="arabicPeriod"/>
            </a:pPr>
            <a:r>
              <a:rPr lang="ko-KR" altLang="en-US" dirty="0"/>
              <a:t>경쟁사 분석</a:t>
            </a:r>
            <a:endParaRPr lang="en-US" altLang="ko-KR" dirty="0"/>
          </a:p>
          <a:p>
            <a:pPr marL="457200" indent="-457200" algn="l">
              <a:buFont typeface="+mj-lt"/>
              <a:buAutoNum type="arabicPeriod"/>
            </a:pPr>
            <a:r>
              <a:rPr lang="ko-KR" altLang="en-US" dirty="0"/>
              <a:t>자사 전략</a:t>
            </a:r>
            <a:endParaRPr lang="en-US" altLang="ko-KR" dirty="0"/>
          </a:p>
          <a:p>
            <a:pPr marL="457200" indent="-457200" algn="l">
              <a:buFont typeface="+mj-lt"/>
              <a:buAutoNum type="arabicPeriod"/>
            </a:pPr>
            <a:r>
              <a:rPr lang="ko-KR" altLang="en-US" dirty="0"/>
              <a:t>팀 구성원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3461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/>
        </p:nvSpPr>
        <p:spPr>
          <a:xfrm>
            <a:off x="6563020" y="2261608"/>
            <a:ext cx="3761294" cy="3544479"/>
          </a:xfrm>
          <a:prstGeom prst="ellipse">
            <a:avLst/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550710" y="2261608"/>
            <a:ext cx="3761294" cy="3544479"/>
          </a:xfrm>
          <a:prstGeom prst="ellipse">
            <a:avLst/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3CCD5C-7873-4FC2-ABE6-74AB8816B958}"/>
              </a:ext>
            </a:extLst>
          </p:cNvPr>
          <p:cNvSpPr/>
          <p:nvPr/>
        </p:nvSpPr>
        <p:spPr>
          <a:xfrm>
            <a:off x="0" y="331258"/>
            <a:ext cx="12192000" cy="1325563"/>
          </a:xfrm>
          <a:prstGeom prst="rect">
            <a:avLst/>
          </a:prstGeom>
          <a:solidFill>
            <a:srgbClr val="F7C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DX영화자막 M" panose="02020600000000000000" pitchFamily="18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9D0A5C-B20C-4C45-9A83-20BD0A5B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사업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E6F0D2-A58F-4A37-8162-962A43ACBDEB}"/>
              </a:ext>
            </a:extLst>
          </p:cNvPr>
          <p:cNvSpPr txBox="1"/>
          <p:nvPr/>
        </p:nvSpPr>
        <p:spPr>
          <a:xfrm>
            <a:off x="1366690" y="3418294"/>
            <a:ext cx="412933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어플리케이션만의</a:t>
            </a: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편함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  <a:p>
            <a:pPr marL="285750" marR="0" lvl="0" indent="-2857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  <a:p>
            <a:pPr marL="285750" marR="0" lvl="0" indent="-2857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시각적으로 한 눈에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  <a:p>
            <a:pPr marL="285750" marR="0" lvl="0" indent="-2857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편한 일정 잡기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6F0D2-A58F-4A37-8162-962A43ACBDEB}"/>
              </a:ext>
            </a:extLst>
          </p:cNvPr>
          <p:cNvSpPr txBox="1"/>
          <p:nvPr/>
        </p:nvSpPr>
        <p:spPr>
          <a:xfrm>
            <a:off x="6934985" y="3418294"/>
            <a:ext cx="301736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커플만의</a:t>
            </a: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유대감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  <a:p>
            <a:pPr marL="285750" marR="0" lvl="0" indent="-2857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  <a:p>
            <a:pPr marL="285750" marR="0" lvl="0" indent="-2857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오직 둘만 쓸 수 있는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  <a:p>
            <a:pPr marL="285750" marR="0" lvl="0" indent="-2857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둘만을 위한 공간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0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314D901-2628-4754-B2EB-B61FFA846578}"/>
              </a:ext>
            </a:extLst>
          </p:cNvPr>
          <p:cNvSpPr/>
          <p:nvPr/>
        </p:nvSpPr>
        <p:spPr>
          <a:xfrm>
            <a:off x="0" y="331258"/>
            <a:ext cx="12192000" cy="1325563"/>
          </a:xfrm>
          <a:prstGeom prst="rect">
            <a:avLst/>
          </a:prstGeom>
          <a:solidFill>
            <a:srgbClr val="F7C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DX영화자막 M" panose="02020600000000000000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9D0A5C-B20C-4C45-9A83-20BD0A5B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문제인식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5EAA5-1AF7-401B-BD5D-4A5FB50D14E6}"/>
              </a:ext>
            </a:extLst>
          </p:cNvPr>
          <p:cNvSpPr txBox="1"/>
          <p:nvPr/>
        </p:nvSpPr>
        <p:spPr>
          <a:xfrm>
            <a:off x="6186593" y="1856794"/>
            <a:ext cx="55651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주변</a:t>
            </a:r>
            <a:r>
              <a:rPr lang="ko-KR" altLang="en-US" dirty="0">
                <a:latin typeface="+mn-ea"/>
              </a:rPr>
              <a:t> 커플들을 보면 한 번 데이트하기 위해 계속 연락하여 맞는 시간을 찾는 것이 번거로워 보인다</a:t>
            </a:r>
            <a:r>
              <a:rPr lang="en-US" altLang="ko-KR" dirty="0">
                <a:latin typeface="+mn-ea"/>
              </a:rPr>
              <a:t>. 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일정을 조율할 수 있는 앱들은 존재하지만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커플이 사용하기에는 다소 비지니스적이다</a:t>
            </a:r>
            <a:r>
              <a:rPr lang="en-US" altLang="ko-KR" dirty="0">
                <a:latin typeface="+mn-ea"/>
              </a:rPr>
              <a:t>.  </a:t>
            </a:r>
          </a:p>
          <a:p>
            <a:endParaRPr lang="en-US" altLang="ko-KR" dirty="0">
              <a:latin typeface="+mn-ea"/>
            </a:endParaRPr>
          </a:p>
          <a:p>
            <a:endParaRPr lang="en-US" altLang="ko-KR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7F7A6DB2-D0B8-4D0D-A66F-E5C6A4E29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03" y="1856794"/>
            <a:ext cx="2413000" cy="49603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5AF23B-151B-4BB3-8FB0-529C93184375}"/>
              </a:ext>
            </a:extLst>
          </p:cNvPr>
          <p:cNvSpPr txBox="1"/>
          <p:nvPr/>
        </p:nvSpPr>
        <p:spPr>
          <a:xfrm>
            <a:off x="2794425" y="5101630"/>
            <a:ext cx="255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일일이 일정을 찾아봐야 하는 번거로움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D18390-DB5D-45D3-81B7-21D57B083DFC}"/>
              </a:ext>
            </a:extLst>
          </p:cNvPr>
          <p:cNvSpPr/>
          <p:nvPr/>
        </p:nvSpPr>
        <p:spPr>
          <a:xfrm>
            <a:off x="324801" y="4447857"/>
            <a:ext cx="2413000" cy="10220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Android">
            <a:extLst>
              <a:ext uri="{FF2B5EF4-FFF2-40B4-BE49-F238E27FC236}">
                <a16:creationId xmlns:a16="http://schemas.microsoft.com/office/drawing/2014/main" id="{98ACC877-47F9-46A0-AD39-FC54D4B3BE6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32643" y="4958872"/>
            <a:ext cx="1348456" cy="1693797"/>
          </a:xfrm>
          <a:custGeom>
            <a:avLst/>
            <a:gdLst>
              <a:gd name="T0" fmla="*/ 142 w 534"/>
              <a:gd name="T1" fmla="*/ 21 h 667"/>
              <a:gd name="T2" fmla="*/ 81 w 534"/>
              <a:gd name="T3" fmla="*/ 183 h 667"/>
              <a:gd name="T4" fmla="*/ 80 w 534"/>
              <a:gd name="T5" fmla="*/ 208 h 667"/>
              <a:gd name="T6" fmla="*/ 0 w 534"/>
              <a:gd name="T7" fmla="*/ 254 h 667"/>
              <a:gd name="T8" fmla="*/ 54 w 534"/>
              <a:gd name="T9" fmla="*/ 467 h 667"/>
              <a:gd name="T10" fmla="*/ 80 w 534"/>
              <a:gd name="T11" fmla="*/ 494 h 667"/>
              <a:gd name="T12" fmla="*/ 134 w 534"/>
              <a:gd name="T13" fmla="*/ 534 h 667"/>
              <a:gd name="T14" fmla="*/ 187 w 534"/>
              <a:gd name="T15" fmla="*/ 667 h 667"/>
              <a:gd name="T16" fmla="*/ 240 w 534"/>
              <a:gd name="T17" fmla="*/ 534 h 667"/>
              <a:gd name="T18" fmla="*/ 294 w 534"/>
              <a:gd name="T19" fmla="*/ 614 h 667"/>
              <a:gd name="T20" fmla="*/ 400 w 534"/>
              <a:gd name="T21" fmla="*/ 614 h 667"/>
              <a:gd name="T22" fmla="*/ 414 w 534"/>
              <a:gd name="T23" fmla="*/ 534 h 667"/>
              <a:gd name="T24" fmla="*/ 454 w 534"/>
              <a:gd name="T25" fmla="*/ 460 h 667"/>
              <a:gd name="T26" fmla="*/ 534 w 534"/>
              <a:gd name="T27" fmla="*/ 414 h 667"/>
              <a:gd name="T28" fmla="*/ 480 w 534"/>
              <a:gd name="T29" fmla="*/ 200 h 667"/>
              <a:gd name="T30" fmla="*/ 454 w 534"/>
              <a:gd name="T31" fmla="*/ 187 h 667"/>
              <a:gd name="T32" fmla="*/ 453 w 534"/>
              <a:gd name="T33" fmla="*/ 183 h 667"/>
              <a:gd name="T34" fmla="*/ 363 w 534"/>
              <a:gd name="T35" fmla="*/ 64 h 667"/>
              <a:gd name="T36" fmla="*/ 381 w 534"/>
              <a:gd name="T37" fmla="*/ 0 h 667"/>
              <a:gd name="T38" fmla="*/ 338 w 534"/>
              <a:gd name="T39" fmla="*/ 53 h 667"/>
              <a:gd name="T40" fmla="*/ 196 w 534"/>
              <a:gd name="T41" fmla="*/ 53 h 667"/>
              <a:gd name="T42" fmla="*/ 153 w 534"/>
              <a:gd name="T43" fmla="*/ 0 h 667"/>
              <a:gd name="T44" fmla="*/ 422 w 534"/>
              <a:gd name="T45" fmla="*/ 174 h 667"/>
              <a:gd name="T46" fmla="*/ 267 w 534"/>
              <a:gd name="T47" fmla="*/ 67 h 667"/>
              <a:gd name="T48" fmla="*/ 174 w 534"/>
              <a:gd name="T49" fmla="*/ 127 h 667"/>
              <a:gd name="T50" fmla="*/ 214 w 534"/>
              <a:gd name="T51" fmla="*/ 127 h 667"/>
              <a:gd name="T52" fmla="*/ 340 w 534"/>
              <a:gd name="T53" fmla="*/ 107 h 667"/>
              <a:gd name="T54" fmla="*/ 340 w 534"/>
              <a:gd name="T55" fmla="*/ 147 h 667"/>
              <a:gd name="T56" fmla="*/ 340 w 534"/>
              <a:gd name="T57" fmla="*/ 107 h 667"/>
              <a:gd name="T58" fmla="*/ 427 w 534"/>
              <a:gd name="T59" fmla="*/ 200 h 667"/>
              <a:gd name="T60" fmla="*/ 414 w 534"/>
              <a:gd name="T61" fmla="*/ 507 h 667"/>
              <a:gd name="T62" fmla="*/ 107 w 534"/>
              <a:gd name="T63" fmla="*/ 494 h 667"/>
              <a:gd name="T64" fmla="*/ 54 w 534"/>
              <a:gd name="T65" fmla="*/ 227 h 667"/>
              <a:gd name="T66" fmla="*/ 80 w 534"/>
              <a:gd name="T67" fmla="*/ 414 h 667"/>
              <a:gd name="T68" fmla="*/ 27 w 534"/>
              <a:gd name="T69" fmla="*/ 414 h 667"/>
              <a:gd name="T70" fmla="*/ 54 w 534"/>
              <a:gd name="T71" fmla="*/ 227 h 667"/>
              <a:gd name="T72" fmla="*/ 507 w 534"/>
              <a:gd name="T73" fmla="*/ 254 h 667"/>
              <a:gd name="T74" fmla="*/ 480 w 534"/>
              <a:gd name="T75" fmla="*/ 440 h 667"/>
              <a:gd name="T76" fmla="*/ 454 w 534"/>
              <a:gd name="T77" fmla="*/ 254 h 667"/>
              <a:gd name="T78" fmla="*/ 160 w 534"/>
              <a:gd name="T79" fmla="*/ 534 h 667"/>
              <a:gd name="T80" fmla="*/ 214 w 534"/>
              <a:gd name="T81" fmla="*/ 614 h 667"/>
              <a:gd name="T82" fmla="*/ 160 w 534"/>
              <a:gd name="T83" fmla="*/ 614 h 667"/>
              <a:gd name="T84" fmla="*/ 320 w 534"/>
              <a:gd name="T85" fmla="*/ 534 h 667"/>
              <a:gd name="T86" fmla="*/ 374 w 534"/>
              <a:gd name="T87" fmla="*/ 614 h 667"/>
              <a:gd name="T88" fmla="*/ 320 w 534"/>
              <a:gd name="T89" fmla="*/ 614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34" h="667">
                <a:moveTo>
                  <a:pt x="153" y="0"/>
                </a:moveTo>
                <a:cubicBezTo>
                  <a:pt x="143" y="0"/>
                  <a:pt x="136" y="12"/>
                  <a:pt x="142" y="21"/>
                </a:cubicBezTo>
                <a:lnTo>
                  <a:pt x="171" y="64"/>
                </a:lnTo>
                <a:cubicBezTo>
                  <a:pt x="123" y="89"/>
                  <a:pt x="89" y="132"/>
                  <a:pt x="81" y="183"/>
                </a:cubicBezTo>
                <a:cubicBezTo>
                  <a:pt x="81" y="184"/>
                  <a:pt x="80" y="185"/>
                  <a:pt x="80" y="186"/>
                </a:cubicBezTo>
                <a:cubicBezTo>
                  <a:pt x="80" y="193"/>
                  <a:pt x="80" y="201"/>
                  <a:pt x="80" y="208"/>
                </a:cubicBezTo>
                <a:cubicBezTo>
                  <a:pt x="73" y="203"/>
                  <a:pt x="63" y="200"/>
                  <a:pt x="54" y="200"/>
                </a:cubicBezTo>
                <a:cubicBezTo>
                  <a:pt x="24" y="200"/>
                  <a:pt x="0" y="224"/>
                  <a:pt x="0" y="254"/>
                </a:cubicBezTo>
                <a:lnTo>
                  <a:pt x="0" y="414"/>
                </a:lnTo>
                <a:cubicBezTo>
                  <a:pt x="0" y="443"/>
                  <a:pt x="24" y="467"/>
                  <a:pt x="54" y="467"/>
                </a:cubicBezTo>
                <a:cubicBezTo>
                  <a:pt x="63" y="467"/>
                  <a:pt x="73" y="464"/>
                  <a:pt x="80" y="460"/>
                </a:cubicBezTo>
                <a:lnTo>
                  <a:pt x="80" y="494"/>
                </a:lnTo>
                <a:cubicBezTo>
                  <a:pt x="80" y="516"/>
                  <a:pt x="98" y="534"/>
                  <a:pt x="120" y="534"/>
                </a:cubicBezTo>
                <a:lnTo>
                  <a:pt x="134" y="534"/>
                </a:lnTo>
                <a:lnTo>
                  <a:pt x="134" y="614"/>
                </a:lnTo>
                <a:cubicBezTo>
                  <a:pt x="134" y="643"/>
                  <a:pt x="158" y="667"/>
                  <a:pt x="187" y="667"/>
                </a:cubicBezTo>
                <a:cubicBezTo>
                  <a:pt x="216" y="667"/>
                  <a:pt x="240" y="643"/>
                  <a:pt x="240" y="614"/>
                </a:cubicBezTo>
                <a:lnTo>
                  <a:pt x="240" y="534"/>
                </a:lnTo>
                <a:lnTo>
                  <a:pt x="294" y="534"/>
                </a:lnTo>
                <a:lnTo>
                  <a:pt x="294" y="614"/>
                </a:lnTo>
                <a:cubicBezTo>
                  <a:pt x="294" y="643"/>
                  <a:pt x="318" y="667"/>
                  <a:pt x="347" y="667"/>
                </a:cubicBezTo>
                <a:cubicBezTo>
                  <a:pt x="376" y="667"/>
                  <a:pt x="400" y="643"/>
                  <a:pt x="400" y="614"/>
                </a:cubicBezTo>
                <a:lnTo>
                  <a:pt x="400" y="534"/>
                </a:lnTo>
                <a:lnTo>
                  <a:pt x="414" y="534"/>
                </a:lnTo>
                <a:cubicBezTo>
                  <a:pt x="436" y="534"/>
                  <a:pt x="454" y="516"/>
                  <a:pt x="454" y="494"/>
                </a:cubicBezTo>
                <a:lnTo>
                  <a:pt x="454" y="460"/>
                </a:lnTo>
                <a:cubicBezTo>
                  <a:pt x="462" y="464"/>
                  <a:pt x="471" y="467"/>
                  <a:pt x="480" y="467"/>
                </a:cubicBezTo>
                <a:cubicBezTo>
                  <a:pt x="510" y="467"/>
                  <a:pt x="534" y="443"/>
                  <a:pt x="534" y="414"/>
                </a:cubicBezTo>
                <a:lnTo>
                  <a:pt x="534" y="254"/>
                </a:lnTo>
                <a:cubicBezTo>
                  <a:pt x="534" y="224"/>
                  <a:pt x="510" y="200"/>
                  <a:pt x="480" y="200"/>
                </a:cubicBezTo>
                <a:cubicBezTo>
                  <a:pt x="471" y="200"/>
                  <a:pt x="462" y="203"/>
                  <a:pt x="454" y="208"/>
                </a:cubicBezTo>
                <a:lnTo>
                  <a:pt x="454" y="187"/>
                </a:lnTo>
                <a:cubicBezTo>
                  <a:pt x="454" y="187"/>
                  <a:pt x="454" y="187"/>
                  <a:pt x="454" y="187"/>
                </a:cubicBezTo>
                <a:cubicBezTo>
                  <a:pt x="454" y="185"/>
                  <a:pt x="454" y="184"/>
                  <a:pt x="453" y="183"/>
                </a:cubicBezTo>
                <a:lnTo>
                  <a:pt x="453" y="183"/>
                </a:lnTo>
                <a:cubicBezTo>
                  <a:pt x="445" y="132"/>
                  <a:pt x="411" y="89"/>
                  <a:pt x="363" y="64"/>
                </a:cubicBezTo>
                <a:lnTo>
                  <a:pt x="392" y="21"/>
                </a:lnTo>
                <a:cubicBezTo>
                  <a:pt x="398" y="12"/>
                  <a:pt x="391" y="0"/>
                  <a:pt x="381" y="0"/>
                </a:cubicBezTo>
                <a:cubicBezTo>
                  <a:pt x="376" y="0"/>
                  <a:pt x="372" y="3"/>
                  <a:pt x="370" y="6"/>
                </a:cubicBezTo>
                <a:lnTo>
                  <a:pt x="338" y="53"/>
                </a:lnTo>
                <a:cubicBezTo>
                  <a:pt x="316" y="45"/>
                  <a:pt x="292" y="40"/>
                  <a:pt x="267" y="40"/>
                </a:cubicBezTo>
                <a:cubicBezTo>
                  <a:pt x="242" y="40"/>
                  <a:pt x="218" y="45"/>
                  <a:pt x="196" y="53"/>
                </a:cubicBezTo>
                <a:lnTo>
                  <a:pt x="164" y="6"/>
                </a:lnTo>
                <a:cubicBezTo>
                  <a:pt x="162" y="2"/>
                  <a:pt x="158" y="0"/>
                  <a:pt x="153" y="0"/>
                </a:cubicBezTo>
                <a:close/>
                <a:moveTo>
                  <a:pt x="267" y="67"/>
                </a:moveTo>
                <a:cubicBezTo>
                  <a:pt x="343" y="67"/>
                  <a:pt x="404" y="114"/>
                  <a:pt x="422" y="174"/>
                </a:cubicBezTo>
                <a:lnTo>
                  <a:pt x="113" y="174"/>
                </a:lnTo>
                <a:cubicBezTo>
                  <a:pt x="130" y="114"/>
                  <a:pt x="191" y="67"/>
                  <a:pt x="267" y="67"/>
                </a:cubicBezTo>
                <a:close/>
                <a:moveTo>
                  <a:pt x="194" y="107"/>
                </a:moveTo>
                <a:cubicBezTo>
                  <a:pt x="183" y="107"/>
                  <a:pt x="174" y="116"/>
                  <a:pt x="174" y="127"/>
                </a:cubicBezTo>
                <a:cubicBezTo>
                  <a:pt x="174" y="138"/>
                  <a:pt x="183" y="147"/>
                  <a:pt x="194" y="147"/>
                </a:cubicBezTo>
                <a:cubicBezTo>
                  <a:pt x="205" y="147"/>
                  <a:pt x="214" y="138"/>
                  <a:pt x="214" y="127"/>
                </a:cubicBezTo>
                <a:cubicBezTo>
                  <a:pt x="214" y="116"/>
                  <a:pt x="205" y="107"/>
                  <a:pt x="194" y="107"/>
                </a:cubicBezTo>
                <a:close/>
                <a:moveTo>
                  <a:pt x="340" y="107"/>
                </a:moveTo>
                <a:cubicBezTo>
                  <a:pt x="329" y="107"/>
                  <a:pt x="320" y="116"/>
                  <a:pt x="320" y="127"/>
                </a:cubicBezTo>
                <a:cubicBezTo>
                  <a:pt x="320" y="138"/>
                  <a:pt x="329" y="147"/>
                  <a:pt x="340" y="147"/>
                </a:cubicBezTo>
                <a:cubicBezTo>
                  <a:pt x="351" y="147"/>
                  <a:pt x="360" y="138"/>
                  <a:pt x="360" y="127"/>
                </a:cubicBezTo>
                <a:cubicBezTo>
                  <a:pt x="360" y="116"/>
                  <a:pt x="351" y="107"/>
                  <a:pt x="340" y="107"/>
                </a:cubicBezTo>
                <a:close/>
                <a:moveTo>
                  <a:pt x="107" y="200"/>
                </a:moveTo>
                <a:lnTo>
                  <a:pt x="427" y="200"/>
                </a:lnTo>
                <a:lnTo>
                  <a:pt x="427" y="494"/>
                </a:lnTo>
                <a:cubicBezTo>
                  <a:pt x="427" y="501"/>
                  <a:pt x="421" y="507"/>
                  <a:pt x="414" y="507"/>
                </a:cubicBezTo>
                <a:cubicBezTo>
                  <a:pt x="316" y="507"/>
                  <a:pt x="218" y="507"/>
                  <a:pt x="120" y="507"/>
                </a:cubicBezTo>
                <a:cubicBezTo>
                  <a:pt x="113" y="507"/>
                  <a:pt x="107" y="501"/>
                  <a:pt x="107" y="494"/>
                </a:cubicBezTo>
                <a:lnTo>
                  <a:pt x="107" y="200"/>
                </a:lnTo>
                <a:close/>
                <a:moveTo>
                  <a:pt x="54" y="227"/>
                </a:moveTo>
                <a:cubicBezTo>
                  <a:pt x="69" y="227"/>
                  <a:pt x="80" y="239"/>
                  <a:pt x="80" y="254"/>
                </a:cubicBezTo>
                <a:lnTo>
                  <a:pt x="80" y="414"/>
                </a:lnTo>
                <a:cubicBezTo>
                  <a:pt x="80" y="429"/>
                  <a:pt x="69" y="440"/>
                  <a:pt x="54" y="440"/>
                </a:cubicBezTo>
                <a:cubicBezTo>
                  <a:pt x="39" y="440"/>
                  <a:pt x="27" y="429"/>
                  <a:pt x="27" y="414"/>
                </a:cubicBezTo>
                <a:lnTo>
                  <a:pt x="27" y="254"/>
                </a:lnTo>
                <a:cubicBezTo>
                  <a:pt x="27" y="239"/>
                  <a:pt x="39" y="227"/>
                  <a:pt x="54" y="227"/>
                </a:cubicBezTo>
                <a:close/>
                <a:moveTo>
                  <a:pt x="480" y="227"/>
                </a:moveTo>
                <a:cubicBezTo>
                  <a:pt x="495" y="227"/>
                  <a:pt x="507" y="239"/>
                  <a:pt x="507" y="254"/>
                </a:cubicBezTo>
                <a:lnTo>
                  <a:pt x="507" y="414"/>
                </a:lnTo>
                <a:cubicBezTo>
                  <a:pt x="507" y="429"/>
                  <a:pt x="495" y="440"/>
                  <a:pt x="480" y="440"/>
                </a:cubicBezTo>
                <a:cubicBezTo>
                  <a:pt x="466" y="440"/>
                  <a:pt x="454" y="429"/>
                  <a:pt x="454" y="414"/>
                </a:cubicBezTo>
                <a:lnTo>
                  <a:pt x="454" y="254"/>
                </a:lnTo>
                <a:cubicBezTo>
                  <a:pt x="454" y="239"/>
                  <a:pt x="466" y="227"/>
                  <a:pt x="480" y="227"/>
                </a:cubicBezTo>
                <a:close/>
                <a:moveTo>
                  <a:pt x="160" y="534"/>
                </a:moveTo>
                <a:lnTo>
                  <a:pt x="214" y="534"/>
                </a:lnTo>
                <a:lnTo>
                  <a:pt x="214" y="614"/>
                </a:lnTo>
                <a:cubicBezTo>
                  <a:pt x="214" y="629"/>
                  <a:pt x="202" y="640"/>
                  <a:pt x="187" y="640"/>
                </a:cubicBezTo>
                <a:cubicBezTo>
                  <a:pt x="172" y="640"/>
                  <a:pt x="160" y="629"/>
                  <a:pt x="160" y="614"/>
                </a:cubicBezTo>
                <a:lnTo>
                  <a:pt x="160" y="534"/>
                </a:lnTo>
                <a:close/>
                <a:moveTo>
                  <a:pt x="320" y="534"/>
                </a:moveTo>
                <a:lnTo>
                  <a:pt x="374" y="534"/>
                </a:lnTo>
                <a:lnTo>
                  <a:pt x="374" y="614"/>
                </a:lnTo>
                <a:cubicBezTo>
                  <a:pt x="374" y="629"/>
                  <a:pt x="362" y="640"/>
                  <a:pt x="347" y="640"/>
                </a:cubicBezTo>
                <a:cubicBezTo>
                  <a:pt x="332" y="640"/>
                  <a:pt x="320" y="629"/>
                  <a:pt x="320" y="614"/>
                </a:cubicBezTo>
                <a:lnTo>
                  <a:pt x="320" y="534"/>
                </a:lnTo>
                <a:close/>
              </a:path>
            </a:pathLst>
          </a:custGeom>
          <a:solidFill>
            <a:srgbClr val="F7CAC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생각 풍선: 구름 모양 12">
            <a:extLst>
              <a:ext uri="{FF2B5EF4-FFF2-40B4-BE49-F238E27FC236}">
                <a16:creationId xmlns:a16="http://schemas.microsoft.com/office/drawing/2014/main" id="{0DEAF1D2-A764-4F86-9D60-C18333F2FFDC}"/>
              </a:ext>
            </a:extLst>
          </p:cNvPr>
          <p:cNvSpPr/>
          <p:nvPr/>
        </p:nvSpPr>
        <p:spPr>
          <a:xfrm>
            <a:off x="7443628" y="3643323"/>
            <a:ext cx="4483803" cy="1387283"/>
          </a:xfrm>
          <a:prstGeom prst="cloudCallout">
            <a:avLst>
              <a:gd name="adj1" fmla="val -37350"/>
              <a:gd name="adj2" fmla="val 58891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+mn-ea"/>
              </a:rPr>
              <a:t>커플</a:t>
            </a:r>
            <a:r>
              <a:rPr lang="ko-KR" altLang="en-US" dirty="0">
                <a:latin typeface="+mn-ea"/>
              </a:rPr>
              <a:t>이 서로 가능한 날짜만을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한 눈</a:t>
            </a:r>
            <a:r>
              <a:rPr lang="ko-KR" altLang="en-US" dirty="0">
                <a:latin typeface="+mn-ea"/>
              </a:rPr>
              <a:t>에 볼 수 있으면 어떨까</a:t>
            </a:r>
            <a:r>
              <a:rPr lang="en-US" altLang="ko-KR" dirty="0">
                <a:latin typeface="+mn-ea"/>
              </a:rPr>
              <a:t>?</a:t>
            </a:r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50BD4EA5-A0BE-4B14-A110-0F9E0A82DC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542" y="1856794"/>
            <a:ext cx="1721832" cy="228480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7C7D91E-21D3-4632-A8F6-DD739C844625}"/>
              </a:ext>
            </a:extLst>
          </p:cNvPr>
          <p:cNvCxnSpPr/>
          <p:nvPr/>
        </p:nvCxnSpPr>
        <p:spPr>
          <a:xfrm>
            <a:off x="6040589" y="1732252"/>
            <a:ext cx="0" cy="5126448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058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F5E209A-4E6C-4F75-80D3-5157931EF075}"/>
              </a:ext>
            </a:extLst>
          </p:cNvPr>
          <p:cNvSpPr/>
          <p:nvPr/>
        </p:nvSpPr>
        <p:spPr>
          <a:xfrm>
            <a:off x="0" y="331258"/>
            <a:ext cx="12192000" cy="1325563"/>
          </a:xfrm>
          <a:prstGeom prst="rect">
            <a:avLst/>
          </a:prstGeom>
          <a:solidFill>
            <a:srgbClr val="F7C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DX영화자막 M" panose="02020600000000000000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9D0A5C-B20C-4C45-9A83-20BD0A5B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본사 제품 및 서비스</a:t>
            </a:r>
            <a:r>
              <a:rPr lang="ko-KR" alt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9E7E8-808E-4AEE-A148-C9A08BEFA63D}"/>
              </a:ext>
            </a:extLst>
          </p:cNvPr>
          <p:cNvSpPr txBox="1"/>
          <p:nvPr/>
        </p:nvSpPr>
        <p:spPr>
          <a:xfrm>
            <a:off x="4869315" y="5347105"/>
            <a:ext cx="2904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sz="4800" b="1" dirty="0" err="1"/>
              <a:t>이날어때</a:t>
            </a:r>
            <a:endParaRPr lang="en-US" altLang="ko-KR" sz="4800" b="1" dirty="0"/>
          </a:p>
        </p:txBody>
      </p:sp>
      <p:pic>
        <p:nvPicPr>
          <p:cNvPr id="7" name="그림 6" descr="방, 시계이(가) 표시된 사진&#10;&#10;자동 생성된 설명">
            <a:extLst>
              <a:ext uri="{FF2B5EF4-FFF2-40B4-BE49-F238E27FC236}">
                <a16:creationId xmlns:a16="http://schemas.microsoft.com/office/drawing/2014/main" id="{E05A312D-B676-43D4-9198-F3153FE78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099" y="2393050"/>
            <a:ext cx="2943802" cy="2920188"/>
          </a:xfrm>
          <a:prstGeom prst="rect">
            <a:avLst/>
          </a:prstGeom>
        </p:spPr>
      </p:pic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B23AD902-003F-4BA1-935A-56702CABD2C5}"/>
              </a:ext>
            </a:extLst>
          </p:cNvPr>
          <p:cNvSpPr/>
          <p:nvPr/>
        </p:nvSpPr>
        <p:spPr>
          <a:xfrm>
            <a:off x="1432658" y="2497222"/>
            <a:ext cx="1592480" cy="1481097"/>
          </a:xfrm>
          <a:prstGeom prst="flowChartAlternateProcess">
            <a:avLst/>
          </a:prstGeom>
          <a:solidFill>
            <a:srgbClr val="8CA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달력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6F6A76BD-5A94-4D4C-BA75-BD6B5961625E}"/>
              </a:ext>
            </a:extLst>
          </p:cNvPr>
          <p:cNvSpPr/>
          <p:nvPr/>
        </p:nvSpPr>
        <p:spPr>
          <a:xfrm>
            <a:off x="9166862" y="4251567"/>
            <a:ext cx="1393462" cy="1443196"/>
          </a:xfrm>
          <a:prstGeom prst="flowChartAlternateProcess">
            <a:avLst/>
          </a:prstGeom>
          <a:solidFill>
            <a:srgbClr val="8CA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하트</a:t>
            </a:r>
            <a:endParaRPr lang="en-US" altLang="ko-KR" b="1" dirty="0"/>
          </a:p>
          <a:p>
            <a:pPr algn="ctr"/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9770619-9221-4575-A7A8-6F00CCEFCE9A}"/>
              </a:ext>
            </a:extLst>
          </p:cNvPr>
          <p:cNvSpPr/>
          <p:nvPr/>
        </p:nvSpPr>
        <p:spPr>
          <a:xfrm rot="920756">
            <a:off x="3206216" y="3255431"/>
            <a:ext cx="1236804" cy="319084"/>
          </a:xfrm>
          <a:prstGeom prst="rightArrow">
            <a:avLst>
              <a:gd name="adj1" fmla="val 19359"/>
              <a:gd name="adj2" fmla="val 50000"/>
            </a:avLst>
          </a:prstGeom>
          <a:solidFill>
            <a:srgbClr val="8CA4CF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7604EA-D664-4634-A779-314813FC2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656" y="3414972"/>
            <a:ext cx="525446" cy="5254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D5E5C72-A89C-4D69-820B-6362B0C59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624" y="5033548"/>
            <a:ext cx="507937" cy="507937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D1CDAAB-B172-4EAF-829A-F31EEAA43500}"/>
              </a:ext>
            </a:extLst>
          </p:cNvPr>
          <p:cNvSpPr/>
          <p:nvPr/>
        </p:nvSpPr>
        <p:spPr>
          <a:xfrm rot="11760288">
            <a:off x="7751744" y="4408268"/>
            <a:ext cx="1183451" cy="332772"/>
          </a:xfrm>
          <a:prstGeom prst="rightArrow">
            <a:avLst>
              <a:gd name="adj1" fmla="val 15661"/>
              <a:gd name="adj2" fmla="val 50000"/>
            </a:avLst>
          </a:prstGeom>
          <a:solidFill>
            <a:srgbClr val="8CA4CF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970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A82B49-A8CC-4600-8CA7-7D8642EDF257}"/>
              </a:ext>
            </a:extLst>
          </p:cNvPr>
          <p:cNvSpPr/>
          <p:nvPr/>
        </p:nvSpPr>
        <p:spPr>
          <a:xfrm>
            <a:off x="0" y="308108"/>
            <a:ext cx="12192000" cy="1325563"/>
          </a:xfrm>
          <a:prstGeom prst="rect">
            <a:avLst/>
          </a:prstGeom>
          <a:solidFill>
            <a:srgbClr val="F7C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DX영화자막 M" panose="02020600000000000000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9D0A5C-B20C-4C45-9A83-20BD0A5BE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251"/>
            <a:ext cx="10515600" cy="1325563"/>
          </a:xfrm>
        </p:spPr>
        <p:txBody>
          <a:bodyPr/>
          <a:lstStyle/>
          <a:p>
            <a:r>
              <a:rPr lang="ko-KR" altLang="en-US" b="1" dirty="0"/>
              <a:t>본사 제품 및 서비스</a:t>
            </a:r>
            <a:r>
              <a:rPr lang="ko-KR" altLang="en-US" dirty="0"/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CC0ABFF-C005-4E52-984F-066E24077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049" y="4928791"/>
            <a:ext cx="1114455" cy="11144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747E73-D6C6-4D9E-9C43-1FEE21DE4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98" y="4882231"/>
            <a:ext cx="1073586" cy="1073586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FD6CDD4A-A2DF-4CBA-A41F-9C2D53965205}"/>
              </a:ext>
            </a:extLst>
          </p:cNvPr>
          <p:cNvGrpSpPr/>
          <p:nvPr/>
        </p:nvGrpSpPr>
        <p:grpSpPr>
          <a:xfrm>
            <a:off x="3894457" y="1632814"/>
            <a:ext cx="3726996" cy="2619179"/>
            <a:chOff x="3855996" y="2025491"/>
            <a:chExt cx="3652777" cy="264447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8F74988-6DD7-41E5-8ABE-59B92BB5B5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61" r="1801" b="56557"/>
            <a:stretch/>
          </p:blipFill>
          <p:spPr>
            <a:xfrm>
              <a:off x="3855996" y="2025491"/>
              <a:ext cx="3652777" cy="2644470"/>
            </a:xfrm>
            <a:prstGeom prst="rect">
              <a:avLst/>
            </a:prstGeom>
          </p:spPr>
        </p:pic>
        <p:pic>
          <p:nvPicPr>
            <p:cNvPr id="9" name="그림 8" descr="그리기이(가) 표시된 사진&#10;&#10;자동 생성된 설명">
              <a:extLst>
                <a:ext uri="{FF2B5EF4-FFF2-40B4-BE49-F238E27FC236}">
                  <a16:creationId xmlns:a16="http://schemas.microsoft.com/office/drawing/2014/main" id="{512F9CE3-C06E-4FD9-9EE0-F95E75002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0859" y="4311901"/>
              <a:ext cx="313435" cy="31343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6971EF2-1A71-474A-BC90-08B605AE4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9309" y="4273993"/>
              <a:ext cx="366152" cy="366152"/>
            </a:xfrm>
            <a:prstGeom prst="rect">
              <a:avLst/>
            </a:prstGeom>
          </p:spPr>
        </p:pic>
        <p:pic>
          <p:nvPicPr>
            <p:cNvPr id="18" name="그림 17" descr="그리기이(가) 표시된 사진&#10;&#10;자동 생성된 설명">
              <a:extLst>
                <a:ext uri="{FF2B5EF4-FFF2-40B4-BE49-F238E27FC236}">
                  <a16:creationId xmlns:a16="http://schemas.microsoft.com/office/drawing/2014/main" id="{AAC59C1C-3005-4628-ADC2-A9BD1EB31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12148" y="3563224"/>
              <a:ext cx="344516" cy="344516"/>
            </a:xfrm>
            <a:prstGeom prst="rect">
              <a:avLst/>
            </a:prstGeom>
            <a:scene3d>
              <a:camera prst="orthographicFront">
                <a:rot lat="0" lon="20999997" rev="0"/>
              </a:camera>
              <a:lightRig rig="threePt" dir="t"/>
            </a:scene3d>
          </p:spPr>
        </p:pic>
        <p:pic>
          <p:nvPicPr>
            <p:cNvPr id="19" name="그림 18" descr="그리기이(가) 표시된 사진&#10;&#10;자동 생성된 설명">
              <a:extLst>
                <a:ext uri="{FF2B5EF4-FFF2-40B4-BE49-F238E27FC236}">
                  <a16:creationId xmlns:a16="http://schemas.microsoft.com/office/drawing/2014/main" id="{F3F520CB-D06E-4698-B5CA-63B792565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5356" y="4270905"/>
              <a:ext cx="366152" cy="366152"/>
            </a:xfrm>
            <a:prstGeom prst="rect">
              <a:avLst/>
            </a:prstGeom>
          </p:spPr>
        </p:pic>
        <p:pic>
          <p:nvPicPr>
            <p:cNvPr id="25" name="그림 24" descr="그리기이(가) 표시된 사진&#10;&#10;자동 생성된 설명">
              <a:extLst>
                <a:ext uri="{FF2B5EF4-FFF2-40B4-BE49-F238E27FC236}">
                  <a16:creationId xmlns:a16="http://schemas.microsoft.com/office/drawing/2014/main" id="{C1E1F11F-E79D-44DB-8EDD-8295F778F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83783" y="4300138"/>
              <a:ext cx="313435" cy="313435"/>
            </a:xfrm>
            <a:prstGeom prst="rect">
              <a:avLst/>
            </a:prstGeom>
            <a:scene3d>
              <a:camera prst="orthographicFront">
                <a:rot lat="0" lon="20999997" rev="0"/>
              </a:camera>
              <a:lightRig rig="threePt" dir="t"/>
            </a:scene3d>
          </p:spPr>
        </p:pic>
      </p:grpSp>
      <p:pic>
        <p:nvPicPr>
          <p:cNvPr id="27" name="그림 26" descr="그리기이(가) 표시된 사진&#10;&#10;자동 생성된 설명">
            <a:extLst>
              <a:ext uri="{FF2B5EF4-FFF2-40B4-BE49-F238E27FC236}">
                <a16:creationId xmlns:a16="http://schemas.microsoft.com/office/drawing/2014/main" id="{56D15464-A06D-46BE-AB8B-EB167A2EA0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15" y="4428651"/>
            <a:ext cx="366151" cy="366151"/>
          </a:xfrm>
          <a:prstGeom prst="rect">
            <a:avLst/>
          </a:prstGeom>
        </p:spPr>
      </p:pic>
      <p:pic>
        <p:nvPicPr>
          <p:cNvPr id="28" name="그림 27" descr="그리기이(가) 표시된 사진&#10;&#10;자동 생성된 설명">
            <a:extLst>
              <a:ext uri="{FF2B5EF4-FFF2-40B4-BE49-F238E27FC236}">
                <a16:creationId xmlns:a16="http://schemas.microsoft.com/office/drawing/2014/main" id="{7BE9093D-DACF-4A8A-BE80-088E7667C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24738" y="4499014"/>
            <a:ext cx="333079" cy="333079"/>
          </a:xfrm>
          <a:prstGeom prst="rect">
            <a:avLst/>
          </a:prstGeom>
          <a:scene3d>
            <a:camera prst="orthographicFront">
              <a:rot lat="0" lon="20999997" rev="0"/>
            </a:camera>
            <a:lightRig rig="threePt" dir="t"/>
          </a:scene3d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D579852-0834-412D-B85D-69A315C565AF}"/>
              </a:ext>
            </a:extLst>
          </p:cNvPr>
          <p:cNvSpPr txBox="1"/>
          <p:nvPr/>
        </p:nvSpPr>
        <p:spPr>
          <a:xfrm>
            <a:off x="838200" y="6043246"/>
            <a:ext cx="191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이번 주는 </a:t>
            </a:r>
            <a:endParaRPr lang="en-US" altLang="ko-KR" dirty="0"/>
          </a:p>
          <a:p>
            <a:r>
              <a:rPr lang="ko-KR" altLang="en-US" dirty="0"/>
              <a:t>언제 만나지</a:t>
            </a:r>
            <a:r>
              <a:rPr lang="en-US" altLang="ko-KR" dirty="0"/>
              <a:t>?</a:t>
            </a:r>
            <a:r>
              <a:rPr lang="ko-KR" altLang="en-US" dirty="0"/>
              <a:t>  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A150ED-9B08-43F2-9C64-45D0352B7F60}"/>
              </a:ext>
            </a:extLst>
          </p:cNvPr>
          <p:cNvSpPr txBox="1"/>
          <p:nvPr/>
        </p:nvSpPr>
        <p:spPr>
          <a:xfrm>
            <a:off x="9305795" y="6181745"/>
            <a:ext cx="1638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난 이날 가능</a:t>
            </a:r>
            <a:r>
              <a:rPr lang="en-US" altLang="ko-KR" dirty="0"/>
              <a:t>~</a:t>
            </a:r>
            <a:r>
              <a:rPr lang="ko-KR" altLang="en-US" dirty="0"/>
              <a:t>  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A85D82-A4F8-4F22-A06F-936E58836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574" y="5419024"/>
            <a:ext cx="1073586" cy="107358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E3B1022-FF9F-4E60-B881-2C52A879C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387" y="5419024"/>
            <a:ext cx="1114455" cy="1114455"/>
          </a:xfrm>
          <a:prstGeom prst="rect">
            <a:avLst/>
          </a:prstGeom>
        </p:spPr>
      </p:pic>
      <p:sp>
        <p:nvSpPr>
          <p:cNvPr id="33" name="말풍선: 사각형 32">
            <a:extLst>
              <a:ext uri="{FF2B5EF4-FFF2-40B4-BE49-F238E27FC236}">
                <a16:creationId xmlns:a16="http://schemas.microsoft.com/office/drawing/2014/main" id="{8847A98C-4C7D-4C06-8AC8-307AFBBB4625}"/>
              </a:ext>
            </a:extLst>
          </p:cNvPr>
          <p:cNvSpPr/>
          <p:nvPr/>
        </p:nvSpPr>
        <p:spPr>
          <a:xfrm>
            <a:off x="4397055" y="4465942"/>
            <a:ext cx="2721800" cy="519175"/>
          </a:xfrm>
          <a:prstGeom prst="wedgeRectCallout">
            <a:avLst>
              <a:gd name="adj1" fmla="val -11814"/>
              <a:gd name="adj2" fmla="val 106146"/>
            </a:avLst>
          </a:prstGeom>
          <a:solidFill>
            <a:srgbClr val="8CA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r>
              <a:rPr lang="ko-KR" altLang="en-US" dirty="0"/>
              <a:t>일에 만나면 되겠다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pic>
        <p:nvPicPr>
          <p:cNvPr id="4" name="그림 3" descr="개체, 시계, 측정기이(가) 표시된 사진&#10;&#10;자동 생성된 설명">
            <a:extLst>
              <a:ext uri="{FF2B5EF4-FFF2-40B4-BE49-F238E27FC236}">
                <a16:creationId xmlns:a16="http://schemas.microsoft.com/office/drawing/2014/main" id="{E92615A5-FCE5-4F79-BEC1-8CEADE0DDE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73932">
            <a:off x="2284178" y="5499021"/>
            <a:ext cx="450479" cy="450479"/>
          </a:xfrm>
          <a:prstGeom prst="rect">
            <a:avLst/>
          </a:prstGeom>
        </p:spPr>
      </p:pic>
      <p:pic>
        <p:nvPicPr>
          <p:cNvPr id="22" name="그림 21" descr="개체, 시계, 측정기이(가) 표시된 사진&#10;&#10;자동 생성된 설명">
            <a:extLst>
              <a:ext uri="{FF2B5EF4-FFF2-40B4-BE49-F238E27FC236}">
                <a16:creationId xmlns:a16="http://schemas.microsoft.com/office/drawing/2014/main" id="{9B7B9B6C-159A-4D82-8BE1-5E020A5B5D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98571">
            <a:off x="8876986" y="5491197"/>
            <a:ext cx="456740" cy="456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B21785-A0BB-4E81-954D-E9E6748EB783}"/>
              </a:ext>
            </a:extLst>
          </p:cNvPr>
          <p:cNvSpPr txBox="1"/>
          <p:nvPr/>
        </p:nvSpPr>
        <p:spPr>
          <a:xfrm>
            <a:off x="7621453" y="1623985"/>
            <a:ext cx="19916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유일무이한 하트 데이트 신청 기술 </a:t>
            </a:r>
          </a:p>
        </p:txBody>
      </p:sp>
    </p:spTree>
    <p:extLst>
      <p:ext uri="{BB962C8B-B14F-4D97-AF65-F5344CB8AC3E}">
        <p14:creationId xmlns:p14="http://schemas.microsoft.com/office/powerpoint/2010/main" val="2202940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A82B49-A8CC-4600-8CA7-7D8642EDF257}"/>
              </a:ext>
            </a:extLst>
          </p:cNvPr>
          <p:cNvSpPr/>
          <p:nvPr/>
        </p:nvSpPr>
        <p:spPr>
          <a:xfrm>
            <a:off x="0" y="308108"/>
            <a:ext cx="12192000" cy="1325563"/>
          </a:xfrm>
          <a:prstGeom prst="rect">
            <a:avLst/>
          </a:prstGeom>
          <a:solidFill>
            <a:srgbClr val="F7C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DX영화자막 M" panose="02020600000000000000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9D0A5C-B20C-4C45-9A83-20BD0A5BE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251"/>
            <a:ext cx="10515600" cy="1325563"/>
          </a:xfrm>
        </p:spPr>
        <p:txBody>
          <a:bodyPr/>
          <a:lstStyle/>
          <a:p>
            <a:r>
              <a:rPr lang="ko-KR" altLang="en-US" b="1" dirty="0"/>
              <a:t>본사 제품 및 서비스</a:t>
            </a:r>
            <a:r>
              <a:rPr lang="ko-KR" altLang="en-US" dirty="0"/>
              <a:t> 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8639AA8B-DFC5-4A06-9163-4FAA17990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3" b="7434"/>
          <a:stretch/>
        </p:blipFill>
        <p:spPr>
          <a:xfrm>
            <a:off x="7165770" y="1704543"/>
            <a:ext cx="2909455" cy="491707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14422033-1C87-4AE0-8D0F-78A1CE99A925}"/>
              </a:ext>
            </a:extLst>
          </p:cNvPr>
          <p:cNvGrpSpPr/>
          <p:nvPr/>
        </p:nvGrpSpPr>
        <p:grpSpPr>
          <a:xfrm>
            <a:off x="997527" y="1743650"/>
            <a:ext cx="2909455" cy="4917075"/>
            <a:chOff x="2354308" y="2105891"/>
            <a:chExt cx="2428948" cy="4443998"/>
          </a:xfrm>
        </p:grpSpPr>
        <p:pic>
          <p:nvPicPr>
            <p:cNvPr id="4" name="그림 3" descr="스크린샷, 그리기, 시계이(가) 표시된 사진&#10;&#10;자동 생성된 설명">
              <a:extLst>
                <a:ext uri="{FF2B5EF4-FFF2-40B4-BE49-F238E27FC236}">
                  <a16:creationId xmlns:a16="http://schemas.microsoft.com/office/drawing/2014/main" id="{42137CDD-7790-4456-B872-B6571A5D4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63" b="7434"/>
            <a:stretch/>
          </p:blipFill>
          <p:spPr>
            <a:xfrm>
              <a:off x="2354308" y="2105891"/>
              <a:ext cx="2428948" cy="444399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7BD225-4A61-4C8D-9AAE-7ED6C7C2384A}"/>
                </a:ext>
              </a:extLst>
            </p:cNvPr>
            <p:cNvSpPr/>
            <p:nvPr/>
          </p:nvSpPr>
          <p:spPr>
            <a:xfrm>
              <a:off x="3288708" y="5666509"/>
              <a:ext cx="872837" cy="401782"/>
            </a:xfrm>
            <a:prstGeom prst="rect">
              <a:avLst/>
            </a:prstGeom>
            <a:solidFill>
              <a:srgbClr val="F7CAC9"/>
            </a:solidFill>
            <a:ln>
              <a:solidFill>
                <a:srgbClr val="F7CA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5E0D65B-3B81-4660-967C-27F4CC94A3FA}"/>
              </a:ext>
            </a:extLst>
          </p:cNvPr>
          <p:cNvSpPr txBox="1"/>
          <p:nvPr/>
        </p:nvSpPr>
        <p:spPr>
          <a:xfrm>
            <a:off x="4281529" y="5259252"/>
            <a:ext cx="1418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프로필</a:t>
            </a:r>
            <a:endParaRPr lang="en-US" altLang="ko-KR" dirty="0"/>
          </a:p>
          <a:p>
            <a:r>
              <a:rPr lang="en-US" altLang="ko-KR" dirty="0"/>
              <a:t>_D-day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468681-7EAB-4009-B8FD-E1A4FFB96DF0}"/>
              </a:ext>
            </a:extLst>
          </p:cNvPr>
          <p:cNvSpPr txBox="1"/>
          <p:nvPr/>
        </p:nvSpPr>
        <p:spPr>
          <a:xfrm>
            <a:off x="10485365" y="5536251"/>
            <a:ext cx="141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다이어리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246958F-2BD0-42A0-BCE4-143339923E33}"/>
              </a:ext>
            </a:extLst>
          </p:cNvPr>
          <p:cNvCxnSpPr/>
          <p:nvPr/>
        </p:nvCxnSpPr>
        <p:spPr>
          <a:xfrm>
            <a:off x="6040589" y="1704543"/>
            <a:ext cx="0" cy="5126448"/>
          </a:xfrm>
          <a:prstGeom prst="line">
            <a:avLst/>
          </a:prstGeom>
          <a:ln>
            <a:solidFill>
              <a:srgbClr val="F7C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731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akaoTalk_Video_20191127_1255_49_169">
            <a:hlinkClick r:id="" action="ppaction://media"/>
            <a:extLst>
              <a:ext uri="{FF2B5EF4-FFF2-40B4-BE49-F238E27FC236}">
                <a16:creationId xmlns:a16="http://schemas.microsoft.com/office/drawing/2014/main" id="{ADD3E833-C6E4-40A1-8BC5-428E1675F3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1507" y="12632"/>
            <a:ext cx="6845368" cy="68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663CCD5C-7873-4FC2-ABE6-74AB8816B958}"/>
              </a:ext>
            </a:extLst>
          </p:cNvPr>
          <p:cNvSpPr/>
          <p:nvPr/>
        </p:nvSpPr>
        <p:spPr>
          <a:xfrm>
            <a:off x="-1" y="5127495"/>
            <a:ext cx="12192000" cy="1325563"/>
          </a:xfrm>
          <a:prstGeom prst="rect">
            <a:avLst/>
          </a:prstGeom>
          <a:solidFill>
            <a:srgbClr val="F7C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 panose="02020600000000000000" pitchFamily="18" charset="-127"/>
                <a:cs typeface="+mn-cs"/>
              </a:rPr>
              <a:t>그 데이트를 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 panose="02020600000000000000" pitchFamily="18" charset="-127"/>
                <a:cs typeface="+mn-cs"/>
              </a:rPr>
              <a:t>‘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 panose="02020600000000000000" pitchFamily="18" charset="-127"/>
                <a:cs typeface="+mn-cs"/>
              </a:rPr>
              <a:t>잡기 위한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 panose="02020600000000000000" pitchFamily="18" charset="-127"/>
                <a:cs typeface="+mn-cs"/>
              </a:rPr>
              <a:t>‘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 panose="02020600000000000000" pitchFamily="18" charset="-127"/>
                <a:cs typeface="+mn-cs"/>
              </a:rPr>
              <a:t>약속 앱은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 panose="02020600000000000000" pitchFamily="18" charset="-127"/>
                <a:cs typeface="+mn-cs"/>
              </a:rPr>
              <a:t>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 panose="02020600000000000000" pitchFamily="18" charset="-127"/>
                <a:cs typeface="+mn-cs"/>
              </a:rPr>
              <a:t>없다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63CCD5C-7873-4FC2-ABE6-74AB8816B958}"/>
              </a:ext>
            </a:extLst>
          </p:cNvPr>
          <p:cNvSpPr/>
          <p:nvPr/>
        </p:nvSpPr>
        <p:spPr>
          <a:xfrm>
            <a:off x="0" y="279283"/>
            <a:ext cx="12192000" cy="1325563"/>
          </a:xfrm>
          <a:prstGeom prst="rect">
            <a:avLst/>
          </a:prstGeom>
          <a:solidFill>
            <a:srgbClr val="F7C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경쟁사 분석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–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 panose="02020600000000000000" pitchFamily="18" charset="-127"/>
                <a:cs typeface="+mn-cs"/>
              </a:rPr>
              <a:t>구글스토어에서 </a:t>
            </a:r>
            <a:endParaRPr kumimoji="0" lang="en-US" altLang="ko-KR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DX영화자막 M" panose="02020600000000000000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 panose="02020600000000000000" pitchFamily="18" charset="-127"/>
                <a:cs typeface="+mn-cs"/>
              </a:rPr>
              <a:t>100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 panose="02020600000000000000" pitchFamily="18" charset="-127"/>
                <a:cs typeface="+mn-cs"/>
              </a:rPr>
              <a:t>만 이상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 panose="02020600000000000000" pitchFamily="18" charset="-127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 panose="02020600000000000000" pitchFamily="18" charset="-127"/>
                <a:cs typeface="+mn-cs"/>
              </a:rPr>
              <a:t>다운로드 한 </a:t>
            </a:r>
            <a:r>
              <a:rPr kumimoji="0" lang="ko-KR" alt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 panose="02020600000000000000" pitchFamily="18" charset="-127"/>
                <a:cs typeface="+mn-cs"/>
              </a:rPr>
              <a:t>커플앱</a:t>
            </a:r>
            <a:endParaRPr kumimoji="0" lang="ko-KR" altLang="en-US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DX영화자막 M" panose="02020600000000000000" pitchFamily="18" charset="-127"/>
              <a:cs typeface="+mn-cs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055640" y="2086680"/>
            <a:ext cx="2818614" cy="2600545"/>
          </a:xfrm>
          <a:prstGeom prst="ellipse">
            <a:avLst/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데이트 후에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기록할 수 있는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사진첩과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다이어리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9185436" y="2086680"/>
            <a:ext cx="2818614" cy="2600545"/>
          </a:xfrm>
          <a:prstGeom prst="ellipse">
            <a:avLst/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기념일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미리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알려주는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디데이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DX영화자막 M"/>
                <a:cs typeface="+mn-cs"/>
              </a:rPr>
              <a:t>자동 계산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390073" y="1330976"/>
            <a:ext cx="149747" cy="989815"/>
          </a:xfrm>
          <a:prstGeom prst="rect">
            <a:avLst/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519869" y="1514707"/>
            <a:ext cx="149747" cy="989815"/>
          </a:xfrm>
          <a:prstGeom prst="rect">
            <a:avLst/>
          </a:prstGeom>
          <a:solidFill>
            <a:srgbClr val="F7CAC9"/>
          </a:solidFill>
          <a:ln>
            <a:solidFill>
              <a:srgbClr val="F7CA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DX영화자막 M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2FDB7D-3183-4997-839D-D6C8FFA05341}"/>
              </a:ext>
            </a:extLst>
          </p:cNvPr>
          <p:cNvSpPr/>
          <p:nvPr/>
        </p:nvSpPr>
        <p:spPr>
          <a:xfrm>
            <a:off x="187949" y="4198308"/>
            <a:ext cx="1322195" cy="320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636980-65F2-43A9-8B9F-DC07CE14B932}"/>
              </a:ext>
            </a:extLst>
          </p:cNvPr>
          <p:cNvGrpSpPr/>
          <p:nvPr/>
        </p:nvGrpSpPr>
        <p:grpSpPr>
          <a:xfrm>
            <a:off x="-1" y="-42048"/>
            <a:ext cx="5815992" cy="6858000"/>
            <a:chOff x="-1" y="0"/>
            <a:chExt cx="5848351" cy="6996382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4243657"/>
              <a:ext cx="5838825" cy="275272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1611"/>
              <a:ext cx="5838825" cy="222885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05356"/>
              <a:ext cx="5848350" cy="2266950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00E444D-9B14-4E3B-8EDF-833343F0C1A8}"/>
                </a:ext>
              </a:extLst>
            </p:cNvPr>
            <p:cNvSpPr/>
            <p:nvPr/>
          </p:nvSpPr>
          <p:spPr>
            <a:xfrm>
              <a:off x="187950" y="0"/>
              <a:ext cx="1322195" cy="320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06F6CFF-60D6-4BDC-8DDD-73A3BB166FFB}"/>
                </a:ext>
              </a:extLst>
            </p:cNvPr>
            <p:cNvSpPr/>
            <p:nvPr/>
          </p:nvSpPr>
          <p:spPr>
            <a:xfrm>
              <a:off x="178014" y="2021844"/>
              <a:ext cx="1322195" cy="320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74014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맑은 고딕"/>
        <a:ea typeface="DX영화자막 M"/>
        <a:cs typeface=""/>
      </a:majorFont>
      <a:minorFont>
        <a:latin typeface="맑은 고딕"/>
        <a:ea typeface="DX영화자막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1225</TotalTime>
  <Words>758</Words>
  <Application>Microsoft Office PowerPoint</Application>
  <PresentationFormat>와이드스크린</PresentationFormat>
  <Paragraphs>163</Paragraphs>
  <Slides>15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DX영화자막 M</vt:lpstr>
      <vt:lpstr>맑은 고딕</vt:lpstr>
      <vt:lpstr>Arial</vt:lpstr>
      <vt:lpstr>Calibri</vt:lpstr>
      <vt:lpstr>Segoe UI</vt:lpstr>
      <vt:lpstr>Wingdings</vt:lpstr>
      <vt:lpstr>Office 테마</vt:lpstr>
      <vt:lpstr>이날어때 IR  </vt:lpstr>
      <vt:lpstr>목차  </vt:lpstr>
      <vt:lpstr>사업 개요</vt:lpstr>
      <vt:lpstr>문제인식 </vt:lpstr>
      <vt:lpstr>본사 제품 및 서비스 </vt:lpstr>
      <vt:lpstr>본사 제품 및 서비스 </vt:lpstr>
      <vt:lpstr>본사 제품 및 서비스 </vt:lpstr>
      <vt:lpstr>PowerPoint 프레젠테이션</vt:lpstr>
      <vt:lpstr>PowerPoint 프레젠테이션</vt:lpstr>
      <vt:lpstr>경쟁사 분석 </vt:lpstr>
      <vt:lpstr>PowerPoint 프레젠테이션</vt:lpstr>
      <vt:lpstr>자사전략_시장분석</vt:lpstr>
      <vt:lpstr>자사전략_수익모델</vt:lpstr>
      <vt:lpstr>팀 구성원 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이날어때 투자 설명회 </dc:title>
  <dc:creator>수현 심</dc:creator>
  <cp:lastModifiedBy>수현 심</cp:lastModifiedBy>
  <cp:revision>161</cp:revision>
  <dcterms:created xsi:type="dcterms:W3CDTF">2019-11-25T06:16:16Z</dcterms:created>
  <dcterms:modified xsi:type="dcterms:W3CDTF">2019-11-28T02:12:50Z</dcterms:modified>
</cp:coreProperties>
</file>